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9" r:id="rId8"/>
    <p:sldId id="287" r:id="rId9"/>
    <p:sldId id="280" r:id="rId10"/>
    <p:sldId id="283" r:id="rId11"/>
    <p:sldId id="284" r:id="rId12"/>
    <p:sldId id="288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20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51.png"/><Relationship Id="rId3" Type="http://schemas.openxmlformats.org/officeDocument/2006/relationships/image" Target="../media/image33.png"/><Relationship Id="rId7" Type="http://schemas.openxmlformats.org/officeDocument/2006/relationships/image" Target="../media/image41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7.png"/><Relationship Id="rId11" Type="http://schemas.openxmlformats.org/officeDocument/2006/relationships/image" Target="../media/image49.png"/><Relationship Id="rId5" Type="http://schemas.openxmlformats.org/officeDocument/2006/relationships/image" Target="../media/image11.wmf"/><Relationship Id="rId15" Type="http://schemas.openxmlformats.org/officeDocument/2006/relationships/image" Target="../media/image53.png"/><Relationship Id="rId10" Type="http://schemas.openxmlformats.org/officeDocument/2006/relationships/image" Target="../media/image61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0.png"/><Relationship Id="rId1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60.png"/><Relationship Id="rId18" Type="http://schemas.openxmlformats.org/officeDocument/2006/relationships/image" Target="../media/image110.png"/><Relationship Id="rId3" Type="http://schemas.openxmlformats.org/officeDocument/2006/relationships/image" Target="../media/image6.emf"/><Relationship Id="rId21" Type="http://schemas.openxmlformats.org/officeDocument/2006/relationships/image" Target="../media/image24.png"/><Relationship Id="rId7" Type="http://schemas.openxmlformats.org/officeDocument/2006/relationships/image" Target="../media/image100.png"/><Relationship Id="rId12" Type="http://schemas.openxmlformats.org/officeDocument/2006/relationships/image" Target="../media/image16.png"/><Relationship Id="rId17" Type="http://schemas.openxmlformats.org/officeDocument/2006/relationships/image" Target="../media/image20.png"/><Relationship Id="rId2" Type="http://schemas.openxmlformats.org/officeDocument/2006/relationships/image" Target="../media/image5.emf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11" Type="http://schemas.openxmlformats.org/officeDocument/2006/relationships/image" Target="../media/image14.png"/><Relationship Id="rId5" Type="http://schemas.openxmlformats.org/officeDocument/2006/relationships/image" Target="../media/image8.emf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12.png"/><Relationship Id="rId4" Type="http://schemas.openxmlformats.org/officeDocument/2006/relationships/image" Target="../media/image7.emf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37.png"/><Relationship Id="rId3" Type="http://schemas.openxmlformats.org/officeDocument/2006/relationships/image" Target="../media/image8.emf"/><Relationship Id="rId7" Type="http://schemas.openxmlformats.org/officeDocument/2006/relationships/image" Target="../media/image21.png"/><Relationship Id="rId12" Type="http://schemas.openxmlformats.org/officeDocument/2006/relationships/image" Target="../media/image9.wmf"/><Relationship Id="rId17" Type="http://schemas.openxmlformats.org/officeDocument/2006/relationships/image" Target="../media/image3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9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28.png"/><Relationship Id="rId15" Type="http://schemas.openxmlformats.org/officeDocument/2006/relationships/image" Target="../media/image34.png"/><Relationship Id="rId10" Type="http://schemas.openxmlformats.org/officeDocument/2006/relationships/image" Target="../media/image26.png"/><Relationship Id="rId19" Type="http://schemas.openxmlformats.org/officeDocument/2006/relationships/image" Target="../media/image38.png"/><Relationship Id="rId4" Type="http://schemas.openxmlformats.org/officeDocument/2006/relationships/image" Target="../media/image27.png"/><Relationship Id="rId9" Type="http://schemas.openxmlformats.org/officeDocument/2006/relationships/image" Target="../media/image25.png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44.png"/><Relationship Id="rId18" Type="http://schemas.openxmlformats.org/officeDocument/2006/relationships/image" Target="../media/image110.png"/><Relationship Id="rId3" Type="http://schemas.openxmlformats.org/officeDocument/2006/relationships/image" Target="../media/image6.emf"/><Relationship Id="rId21" Type="http://schemas.openxmlformats.org/officeDocument/2006/relationships/image" Target="../media/image24.png"/><Relationship Id="rId7" Type="http://schemas.openxmlformats.org/officeDocument/2006/relationships/image" Target="../media/image40.png"/><Relationship Id="rId12" Type="http://schemas.openxmlformats.org/officeDocument/2006/relationships/image" Target="../media/image16.png"/><Relationship Id="rId17" Type="http://schemas.openxmlformats.org/officeDocument/2006/relationships/image" Target="../media/image47.png"/><Relationship Id="rId2" Type="http://schemas.openxmlformats.org/officeDocument/2006/relationships/image" Target="../media/image5.emf"/><Relationship Id="rId16" Type="http://schemas.openxmlformats.org/officeDocument/2006/relationships/image" Target="../media/image46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8.emf"/><Relationship Id="rId15" Type="http://schemas.openxmlformats.org/officeDocument/2006/relationships/image" Target="../media/image45.png"/><Relationship Id="rId10" Type="http://schemas.openxmlformats.org/officeDocument/2006/relationships/image" Target="../media/image42.png"/><Relationship Id="rId19" Type="http://schemas.openxmlformats.org/officeDocument/2006/relationships/image" Target="../media/image300.png"/><Relationship Id="rId4" Type="http://schemas.openxmlformats.org/officeDocument/2006/relationships/image" Target="../media/image7.emf"/><Relationship Id="rId9" Type="http://schemas.openxmlformats.org/officeDocument/2006/relationships/image" Target="../media/image11.png"/><Relationship Id="rId14" Type="http://schemas.openxmlformats.org/officeDocument/2006/relationships/image" Target="../media/image17.png"/><Relationship Id="rId22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2149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Luyện tập</a:t>
            </a:r>
          </a:p>
          <a:p>
            <a:r>
              <a:rPr lang="en-US" sz="22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toán 1:</a:t>
            </a:r>
            <a:endParaRPr lang="en-US" sz="22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6375587"/>
                  </p:ext>
                </p:extLst>
              </p:nvPr>
            </p:nvGraphicFramePr>
            <p:xfrm>
              <a:off x="98339" y="3642098"/>
              <a:ext cx="3198719" cy="237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231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526404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/>
                            <a:t>GT</a:t>
                          </a:r>
                          <a:endParaRPr lang="vi-VN" sz="1800" i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ΔABC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â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ạ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sz="1800" b="0" i="0" dirty="0"/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AH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BC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ạ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US" sz="1800" b="0" i="0" dirty="0" smtClean="0"/>
                        </a:p>
                        <a:p>
                          <a:pPr algn="l"/>
                          <a:r>
                            <a:rPr lang="en-US" sz="1800" b="0" i="0" dirty="0" smtClean="0"/>
                            <a:t>c)</a:t>
                          </a:r>
                          <a:r>
                            <a:rPr lang="en-US" sz="1800" i="0" dirty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HK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oMath>
                          </a14:m>
                          <a:endParaRPr lang="en-US" sz="1800" b="0" i="0" dirty="0" smtClean="0"/>
                        </a:p>
                        <a:p>
                          <a:pPr algn="l"/>
                          <a:r>
                            <a:rPr lang="en-US" sz="1800" i="0" dirty="0" smtClean="0">
                              <a:solidFill>
                                <a:schemeClr val="bg1"/>
                              </a:solidFill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AC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oMath>
                          </a14:m>
                          <a:endParaRPr lang="en-US" sz="1800" b="0" i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dirty="0">
                              <a:solidFill>
                                <a:schemeClr val="bg1"/>
                              </a:solidFill>
                            </a:rPr>
                            <a:t>KL</a:t>
                          </a:r>
                          <a:endParaRPr lang="vi-VN" sz="1800" b="1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 algn="l"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ΔAHB</m:t>
                              </m:r>
                              <m: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ΔAHC</m:t>
                              </m:r>
                            </m:oMath>
                          </a14:m>
                          <a:endParaRPr lang="en-US" sz="1800" i="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342900" indent="-342900" algn="l">
                            <a:buAutoNum type="alphaLcParenR" startAt="2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HB</m:t>
                              </m:r>
                              <m: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HC</m:t>
                              </m:r>
                            </m:oMath>
                          </a14:m>
                          <a:r>
                            <a:rPr lang="en-US" sz="1800" i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</a:p>
                        <a:p>
                          <a:pPr marL="342900" indent="-342900" algn="l">
                            <a:buAutoNum type="alphaLcParenR" startAt="2"/>
                          </a:pPr>
                          <a:endParaRPr lang="en-US" sz="1800" i="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342900" indent="-342900" algn="l">
                            <a:buAutoNum type="alphaLcParenR" startAt="3"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ΔHKB</m:t>
                              </m:r>
                              <m: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ΔHIC</m:t>
                              </m:r>
                              <m: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n-US" sz="1800" b="0" i="0" dirty="0" smtClean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6375587"/>
                  </p:ext>
                </p:extLst>
              </p:nvPr>
            </p:nvGraphicFramePr>
            <p:xfrm>
              <a:off x="98339" y="3642098"/>
              <a:ext cx="3198719" cy="237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231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52640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dirty="0"/>
                            <a:t>GT</a:t>
                          </a:r>
                          <a:endParaRPr lang="vi-VN" sz="1800" i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6506" r="-241" b="-1056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dirty="0">
                              <a:solidFill>
                                <a:schemeClr val="bg1"/>
                              </a:solidFill>
                            </a:rPr>
                            <a:t>KL</a:t>
                          </a:r>
                          <a:endParaRPr lang="vi-VN" sz="1800" b="1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6506" t="-100513" r="-241" b="-61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3708" y="47494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712024"/>
              </p:ext>
            </p:extLst>
          </p:nvPr>
        </p:nvGraphicFramePr>
        <p:xfrm>
          <a:off x="1185522" y="5404226"/>
          <a:ext cx="1104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" name="Equation" r:id="rId4" imgW="1104840" imgH="330120" progId="Equation.DSMT4">
                  <p:embed/>
                </p:oleObj>
              </mc:Choice>
              <mc:Fallback>
                <p:oleObj name="Equation" r:id="rId4" imgW="11048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5522" y="5404226"/>
                        <a:ext cx="1104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 flipH="1">
            <a:off x="3258478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47" name="Rectangle 46"/>
          <p:cNvSpPr/>
          <p:nvPr/>
        </p:nvSpPr>
        <p:spPr>
          <a:xfrm flipH="1">
            <a:off x="7943926" y="250405"/>
            <a:ext cx="52943" cy="6407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390109" y="20208"/>
            <a:ext cx="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dirty="0">
              <a:solidFill>
                <a:srgbClr val="FFFF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350700" y="404250"/>
                <a:ext cx="4078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000" dirty="0" err="1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04250"/>
                <a:ext cx="4078819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1644" t="-6061" b="-272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01449" y="849680"/>
                <a:ext cx="4078819" cy="1998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vi-VN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AHB</m:t>
                                  </m:r>
                                </m:e>
                              </m:acc>
                              <m:r>
                                <a:rPr lang="en-US" sz="20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AHC</m:t>
                                  </m:r>
                                </m:e>
                              </m:acc>
                              <m:r>
                                <a:rPr lang="en-US" sz="20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AH</m:t>
                                  </m:r>
                                  <m: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AB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AC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ΔABC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â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n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t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ạ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i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AH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chung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  <m: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endParaRPr lang="vi-VN" sz="2000" b="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vi-VN" sz="2000" b="0" i="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(cạnh huyền - cạnh góc vuông)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449" y="849680"/>
                <a:ext cx="4078819" cy="1998239"/>
              </a:xfrm>
              <a:prstGeom prst="rect">
                <a:avLst/>
              </a:prstGeom>
              <a:blipFill rotWithShape="0">
                <a:blip r:embed="rId7"/>
                <a:stretch>
                  <a:fillRect l="-1644" t="-1220" b="-426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97058" y="2726651"/>
                <a:ext cx="5470271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000" dirty="0" err="1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BAH</m:t>
                        </m:r>
                      </m:e>
                    </m:acc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CAH</m:t>
                        </m:r>
                      </m:e>
                    </m:acc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058" y="2726651"/>
                <a:ext cx="5470271" cy="410433"/>
              </a:xfrm>
              <a:prstGeom prst="rect">
                <a:avLst/>
              </a:prstGeom>
              <a:blipFill rotWithShape="0">
                <a:blip r:embed="rId8"/>
                <a:stretch>
                  <a:fillRect l="-1226" t="-7353" r="-9922" b="-2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25144" y="3183183"/>
                <a:ext cx="4078819" cy="119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(cmt)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d>
                        <m:dPr>
                          <m:begChr m:val="{"/>
                          <m:endChr m:val=""/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vi-VN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HB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HC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(2 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nh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ươ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ng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ứ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ng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vi-VN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BAH</m:t>
                                  </m:r>
                                </m:e>
                              </m:acc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vi-VN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CAH</m:t>
                                  </m:r>
                                </m:e>
                              </m:acc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(2 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g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ươ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ng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ứ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ng</m:t>
                              </m:r>
                              <m: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44" y="3183183"/>
                <a:ext cx="4078819" cy="1199496"/>
              </a:xfrm>
              <a:prstGeom prst="rect">
                <a:avLst/>
              </a:prstGeom>
              <a:blipFill rotWithShape="0">
                <a:blip r:embed="rId9"/>
                <a:stretch>
                  <a:fillRect l="-1495" t="-20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350700" y="4460813"/>
                <a:ext cx="4078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c) </a:t>
                </a:r>
                <a:r>
                  <a:rPr lang="en-US" sz="2000" dirty="0" err="1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ΔHKB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ΔHIC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700" y="4460813"/>
                <a:ext cx="4078819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1644" t="-7692" b="-2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525145" y="4874348"/>
                <a:ext cx="4471724" cy="2003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ΔHKB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ΔHIC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vi-VN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HKB</m:t>
                                  </m:r>
                                </m:e>
                              </m:acc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HIC</m:t>
                                  </m:r>
                                </m:e>
                              </m:acc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HK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AB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HI</m:t>
                                  </m:r>
                                  <m: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AC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HB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HC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</m:e>
                              </m:acc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e>
                              </m:acc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ΔABC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â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ΔHKB</m:t>
                    </m:r>
                    <m: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ΔHIC</m:t>
                    </m:r>
                    <m: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vi-VN" sz="2000" b="0" dirty="0" smtClean="0">
                  <a:solidFill>
                    <a:srgbClr val="FFFF00"/>
                  </a:solidFill>
                  <a:latin typeface="+mj-lt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vi-VN" sz="2000" b="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(cạnh huyền - góc nhọn)</a:t>
                </a:r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45" y="4874348"/>
                <a:ext cx="4471724" cy="2003241"/>
              </a:xfrm>
              <a:prstGeom prst="rect">
                <a:avLst/>
              </a:prstGeom>
              <a:blipFill rotWithShape="0">
                <a:blip r:embed="rId11"/>
                <a:stretch>
                  <a:fillRect l="-1362" t="-1524" b="-45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315116" y="1468629"/>
            <a:ext cx="263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vi-VN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211935" y="1892812"/>
                <a:ext cx="4078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c)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ΔHKB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ΔHIC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1935" y="1892812"/>
                <a:ext cx="4078819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1495" t="-7692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5"/>
          <p:cNvSpPr>
            <a:spLocks/>
          </p:cNvSpPr>
          <p:nvPr/>
        </p:nvSpPr>
        <p:spPr bwMode="auto">
          <a:xfrm>
            <a:off x="2604503" y="2906483"/>
            <a:ext cx="150679" cy="256895"/>
          </a:xfrm>
          <a:custGeom>
            <a:avLst/>
            <a:gdLst>
              <a:gd name="T0" fmla="*/ 0 w 61"/>
              <a:gd name="T1" fmla="*/ 104 h 104"/>
              <a:gd name="T2" fmla="*/ 61 w 61"/>
              <a:gd name="T3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" h="104">
                <a:moveTo>
                  <a:pt x="0" y="104"/>
                </a:moveTo>
                <a:cubicBezTo>
                  <a:pt x="0" y="61"/>
                  <a:pt x="23" y="21"/>
                  <a:pt x="61" y="0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Freeform 66"/>
          <p:cNvSpPr>
            <a:spLocks/>
          </p:cNvSpPr>
          <p:nvPr/>
        </p:nvSpPr>
        <p:spPr bwMode="auto">
          <a:xfrm>
            <a:off x="700018" y="2906483"/>
            <a:ext cx="150679" cy="256895"/>
          </a:xfrm>
          <a:custGeom>
            <a:avLst/>
            <a:gdLst>
              <a:gd name="T0" fmla="*/ 0 w 61"/>
              <a:gd name="T1" fmla="*/ 0 h 104"/>
              <a:gd name="T2" fmla="*/ 61 w 61"/>
              <a:gd name="T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" h="104">
                <a:moveTo>
                  <a:pt x="0" y="0"/>
                </a:moveTo>
                <a:cubicBezTo>
                  <a:pt x="38" y="21"/>
                  <a:pt x="61" y="61"/>
                  <a:pt x="61" y="104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9" name="Freeform 67"/>
          <p:cNvSpPr>
            <a:spLocks/>
          </p:cNvSpPr>
          <p:nvPr/>
        </p:nvSpPr>
        <p:spPr bwMode="auto">
          <a:xfrm>
            <a:off x="939622" y="2481618"/>
            <a:ext cx="182791" cy="286537"/>
          </a:xfrm>
          <a:custGeom>
            <a:avLst/>
            <a:gdLst>
              <a:gd name="T0" fmla="*/ 0 w 74"/>
              <a:gd name="T1" fmla="*/ 0 h 116"/>
              <a:gd name="T2" fmla="*/ 74 w 74"/>
              <a:gd name="T3" fmla="*/ 42 h 116"/>
              <a:gd name="T4" fmla="*/ 33 w 74"/>
              <a:gd name="T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16">
                <a:moveTo>
                  <a:pt x="0" y="0"/>
                </a:moveTo>
                <a:lnTo>
                  <a:pt x="74" y="42"/>
                </a:lnTo>
                <a:lnTo>
                  <a:pt x="33" y="116"/>
                </a:lnTo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Freeform 68"/>
          <p:cNvSpPr>
            <a:spLocks/>
          </p:cNvSpPr>
          <p:nvPr/>
        </p:nvSpPr>
        <p:spPr bwMode="auto">
          <a:xfrm>
            <a:off x="2332787" y="2481618"/>
            <a:ext cx="182791" cy="286537"/>
          </a:xfrm>
          <a:custGeom>
            <a:avLst/>
            <a:gdLst>
              <a:gd name="T0" fmla="*/ 41 w 74"/>
              <a:gd name="T1" fmla="*/ 116 h 116"/>
              <a:gd name="T2" fmla="*/ 0 w 74"/>
              <a:gd name="T3" fmla="*/ 42 h 116"/>
              <a:gd name="T4" fmla="*/ 74 w 74"/>
              <a:gd name="T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16">
                <a:moveTo>
                  <a:pt x="41" y="116"/>
                </a:moveTo>
                <a:lnTo>
                  <a:pt x="0" y="42"/>
                </a:lnTo>
                <a:lnTo>
                  <a:pt x="74" y="0"/>
                </a:lnTo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Freeform 69"/>
          <p:cNvSpPr>
            <a:spLocks/>
          </p:cNvSpPr>
          <p:nvPr/>
        </p:nvSpPr>
        <p:spPr bwMode="auto">
          <a:xfrm>
            <a:off x="1727600" y="2955886"/>
            <a:ext cx="209963" cy="207492"/>
          </a:xfrm>
          <a:custGeom>
            <a:avLst/>
            <a:gdLst>
              <a:gd name="T0" fmla="*/ 0 w 85"/>
              <a:gd name="T1" fmla="*/ 0 h 84"/>
              <a:gd name="T2" fmla="*/ 85 w 85"/>
              <a:gd name="T3" fmla="*/ 0 h 84"/>
              <a:gd name="T4" fmla="*/ 85 w 85"/>
              <a:gd name="T5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84">
                <a:moveTo>
                  <a:pt x="0" y="0"/>
                </a:moveTo>
                <a:lnTo>
                  <a:pt x="85" y="0"/>
                </a:lnTo>
                <a:lnTo>
                  <a:pt x="85" y="84"/>
                </a:lnTo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>
            <a:off x="554279" y="3163379"/>
            <a:ext cx="2346642" cy="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Line 71"/>
          <p:cNvSpPr>
            <a:spLocks noChangeShapeType="1"/>
          </p:cNvSpPr>
          <p:nvPr/>
        </p:nvSpPr>
        <p:spPr bwMode="auto">
          <a:xfrm flipH="1">
            <a:off x="554279" y="1088454"/>
            <a:ext cx="1173321" cy="20749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Line 72"/>
          <p:cNvSpPr>
            <a:spLocks noChangeShapeType="1"/>
          </p:cNvSpPr>
          <p:nvPr/>
        </p:nvSpPr>
        <p:spPr bwMode="auto">
          <a:xfrm>
            <a:off x="1727600" y="1088454"/>
            <a:ext cx="1173321" cy="20749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5" name="Line 73"/>
          <p:cNvSpPr>
            <a:spLocks noChangeShapeType="1"/>
          </p:cNvSpPr>
          <p:nvPr/>
        </p:nvSpPr>
        <p:spPr bwMode="auto">
          <a:xfrm>
            <a:off x="1727600" y="1088454"/>
            <a:ext cx="0" cy="20749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2" name="Line 74"/>
          <p:cNvSpPr>
            <a:spLocks noChangeShapeType="1"/>
          </p:cNvSpPr>
          <p:nvPr/>
        </p:nvSpPr>
        <p:spPr bwMode="auto">
          <a:xfrm>
            <a:off x="838346" y="2664409"/>
            <a:ext cx="889254" cy="49897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3" name="Line 75"/>
          <p:cNvSpPr>
            <a:spLocks noChangeShapeType="1"/>
          </p:cNvSpPr>
          <p:nvPr/>
        </p:nvSpPr>
        <p:spPr bwMode="auto">
          <a:xfrm flipV="1">
            <a:off x="1727600" y="2664409"/>
            <a:ext cx="889254" cy="498970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4" name="Group 78"/>
          <p:cNvGrpSpPr>
            <a:grpSpLocks/>
          </p:cNvGrpSpPr>
          <p:nvPr/>
        </p:nvGrpSpPr>
        <p:grpSpPr bwMode="auto">
          <a:xfrm>
            <a:off x="2332787" y="3047282"/>
            <a:ext cx="76575" cy="234664"/>
            <a:chOff x="1237" y="1636"/>
            <a:chExt cx="31" cy="95"/>
          </a:xfrm>
        </p:grpSpPr>
        <p:sp>
          <p:nvSpPr>
            <p:cNvPr id="65" name="Line 76"/>
            <p:cNvSpPr>
              <a:spLocks noChangeShapeType="1"/>
            </p:cNvSpPr>
            <p:nvPr/>
          </p:nvSpPr>
          <p:spPr bwMode="auto">
            <a:xfrm flipV="1">
              <a:off x="1237" y="1636"/>
              <a:ext cx="0" cy="95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6" name="Line 77"/>
            <p:cNvSpPr>
              <a:spLocks noChangeShapeType="1"/>
            </p:cNvSpPr>
            <p:nvPr/>
          </p:nvSpPr>
          <p:spPr bwMode="auto">
            <a:xfrm flipV="1">
              <a:off x="1268" y="1636"/>
              <a:ext cx="0" cy="95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25" name="Group 81"/>
          <p:cNvGrpSpPr>
            <a:grpSpLocks/>
          </p:cNvGrpSpPr>
          <p:nvPr/>
        </p:nvGrpSpPr>
        <p:grpSpPr bwMode="auto">
          <a:xfrm>
            <a:off x="1040899" y="3047282"/>
            <a:ext cx="79045" cy="234664"/>
            <a:chOff x="714" y="1636"/>
            <a:chExt cx="32" cy="95"/>
          </a:xfrm>
        </p:grpSpPr>
        <p:sp>
          <p:nvSpPr>
            <p:cNvPr id="63" name="Line 79"/>
            <p:cNvSpPr>
              <a:spLocks noChangeShapeType="1"/>
            </p:cNvSpPr>
            <p:nvPr/>
          </p:nvSpPr>
          <p:spPr bwMode="auto">
            <a:xfrm flipV="1">
              <a:off x="714" y="1636"/>
              <a:ext cx="0" cy="95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4" name="Line 80"/>
            <p:cNvSpPr>
              <a:spLocks noChangeShapeType="1"/>
            </p:cNvSpPr>
            <p:nvPr/>
          </p:nvSpPr>
          <p:spPr bwMode="auto">
            <a:xfrm flipV="1">
              <a:off x="746" y="1636"/>
              <a:ext cx="0" cy="95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26" name="Line 82"/>
          <p:cNvSpPr>
            <a:spLocks noChangeShapeType="1"/>
          </p:cNvSpPr>
          <p:nvPr/>
        </p:nvSpPr>
        <p:spPr bwMode="auto">
          <a:xfrm flipV="1">
            <a:off x="2201869" y="2049342"/>
            <a:ext cx="202552" cy="116097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7" name="Line 83"/>
          <p:cNvSpPr>
            <a:spLocks noChangeShapeType="1"/>
          </p:cNvSpPr>
          <p:nvPr/>
        </p:nvSpPr>
        <p:spPr bwMode="auto">
          <a:xfrm>
            <a:off x="1026078" y="2093804"/>
            <a:ext cx="205022" cy="113627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28" name="Group 87"/>
          <p:cNvGrpSpPr>
            <a:grpSpLocks/>
          </p:cNvGrpSpPr>
          <p:nvPr/>
        </p:nvGrpSpPr>
        <p:grpSpPr bwMode="auto">
          <a:xfrm>
            <a:off x="2587212" y="2321058"/>
            <a:ext cx="405104" cy="474269"/>
            <a:chOff x="1340" y="1342"/>
            <a:chExt cx="164" cy="192"/>
          </a:xfrm>
        </p:grpSpPr>
        <p:sp>
          <p:nvSpPr>
            <p:cNvPr id="60" name="Oval 84"/>
            <p:cNvSpPr>
              <a:spLocks noChangeArrowheads="1"/>
            </p:cNvSpPr>
            <p:nvPr/>
          </p:nvSpPr>
          <p:spPr bwMode="auto">
            <a:xfrm>
              <a:off x="1340" y="1469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1" name="Oval 85"/>
            <p:cNvSpPr>
              <a:spLocks noChangeArrowheads="1"/>
            </p:cNvSpPr>
            <p:nvPr/>
          </p:nvSpPr>
          <p:spPr bwMode="auto">
            <a:xfrm>
              <a:off x="1340" y="146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2" name="Rectangle 86"/>
            <p:cNvSpPr>
              <a:spLocks noChangeArrowheads="1"/>
            </p:cNvSpPr>
            <p:nvPr/>
          </p:nvSpPr>
          <p:spPr bwMode="auto">
            <a:xfrm>
              <a:off x="1389" y="1342"/>
              <a:ext cx="1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vi-V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91"/>
          <p:cNvGrpSpPr>
            <a:grpSpLocks/>
          </p:cNvGrpSpPr>
          <p:nvPr/>
        </p:nvGrpSpPr>
        <p:grpSpPr bwMode="auto">
          <a:xfrm>
            <a:off x="590864" y="2434686"/>
            <a:ext cx="318649" cy="276657"/>
            <a:chOff x="532" y="1382"/>
            <a:chExt cx="129" cy="112"/>
          </a:xfrm>
        </p:grpSpPr>
        <p:sp>
          <p:nvSpPr>
            <p:cNvPr id="57" name="Oval 88"/>
            <p:cNvSpPr>
              <a:spLocks noChangeArrowheads="1"/>
            </p:cNvSpPr>
            <p:nvPr/>
          </p:nvSpPr>
          <p:spPr bwMode="auto">
            <a:xfrm>
              <a:off x="620" y="1469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8" name="Oval 89"/>
            <p:cNvSpPr>
              <a:spLocks noChangeArrowheads="1"/>
            </p:cNvSpPr>
            <p:nvPr/>
          </p:nvSpPr>
          <p:spPr bwMode="auto">
            <a:xfrm>
              <a:off x="620" y="146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9" name="Rectangle 90"/>
            <p:cNvSpPr>
              <a:spLocks noChangeArrowheads="1"/>
            </p:cNvSpPr>
            <p:nvPr/>
          </p:nvSpPr>
          <p:spPr bwMode="auto">
            <a:xfrm>
              <a:off x="532" y="1382"/>
              <a:ext cx="12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K</a:t>
              </a:r>
              <a:endParaRPr kumimoji="0" lang="vi-V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95"/>
          <p:cNvGrpSpPr>
            <a:grpSpLocks/>
          </p:cNvGrpSpPr>
          <p:nvPr/>
        </p:nvGrpSpPr>
        <p:grpSpPr bwMode="auto">
          <a:xfrm>
            <a:off x="1623854" y="3133737"/>
            <a:ext cx="422396" cy="578015"/>
            <a:chOff x="950" y="1671"/>
            <a:chExt cx="171" cy="234"/>
          </a:xfrm>
        </p:grpSpPr>
        <p:sp>
          <p:nvSpPr>
            <p:cNvPr id="46" name="Oval 92"/>
            <p:cNvSpPr>
              <a:spLocks noChangeArrowheads="1"/>
            </p:cNvSpPr>
            <p:nvPr/>
          </p:nvSpPr>
          <p:spPr bwMode="auto">
            <a:xfrm>
              <a:off x="980" y="1671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4" name="Oval 93"/>
            <p:cNvSpPr>
              <a:spLocks noChangeArrowheads="1"/>
            </p:cNvSpPr>
            <p:nvPr/>
          </p:nvSpPr>
          <p:spPr bwMode="auto">
            <a:xfrm>
              <a:off x="980" y="167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950" y="1713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99"/>
          <p:cNvGrpSpPr>
            <a:grpSpLocks/>
          </p:cNvGrpSpPr>
          <p:nvPr/>
        </p:nvGrpSpPr>
        <p:grpSpPr bwMode="auto">
          <a:xfrm>
            <a:off x="156585" y="3106565"/>
            <a:ext cx="427336" cy="474269"/>
            <a:chOff x="356" y="1660"/>
            <a:chExt cx="173" cy="192"/>
          </a:xfrm>
        </p:grpSpPr>
        <p:sp>
          <p:nvSpPr>
            <p:cNvPr id="41" name="Oval 96"/>
            <p:cNvSpPr>
              <a:spLocks noChangeArrowheads="1"/>
            </p:cNvSpPr>
            <p:nvPr/>
          </p:nvSpPr>
          <p:spPr bwMode="auto">
            <a:xfrm>
              <a:off x="505" y="1671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2" name="Oval 97"/>
            <p:cNvSpPr>
              <a:spLocks noChangeArrowheads="1"/>
            </p:cNvSpPr>
            <p:nvPr/>
          </p:nvSpPr>
          <p:spPr bwMode="auto">
            <a:xfrm>
              <a:off x="505" y="167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3" name="Rectangle 98"/>
            <p:cNvSpPr>
              <a:spLocks noChangeArrowheads="1"/>
            </p:cNvSpPr>
            <p:nvPr/>
          </p:nvSpPr>
          <p:spPr bwMode="auto">
            <a:xfrm>
              <a:off x="356" y="1660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 103"/>
          <p:cNvGrpSpPr>
            <a:grpSpLocks/>
          </p:cNvGrpSpPr>
          <p:nvPr/>
        </p:nvGrpSpPr>
        <p:grpSpPr bwMode="auto">
          <a:xfrm>
            <a:off x="2871279" y="3106565"/>
            <a:ext cx="501440" cy="474269"/>
            <a:chOff x="1455" y="1660"/>
            <a:chExt cx="203" cy="192"/>
          </a:xfrm>
        </p:grpSpPr>
        <p:sp>
          <p:nvSpPr>
            <p:cNvPr id="38" name="Oval 100"/>
            <p:cNvSpPr>
              <a:spLocks noChangeArrowheads="1"/>
            </p:cNvSpPr>
            <p:nvPr/>
          </p:nvSpPr>
          <p:spPr bwMode="auto">
            <a:xfrm>
              <a:off x="1455" y="1671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Oval 101"/>
            <p:cNvSpPr>
              <a:spLocks noChangeArrowheads="1"/>
            </p:cNvSpPr>
            <p:nvPr/>
          </p:nvSpPr>
          <p:spPr bwMode="auto">
            <a:xfrm>
              <a:off x="1455" y="167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0" name="Rectangle 102"/>
            <p:cNvSpPr>
              <a:spLocks noChangeArrowheads="1"/>
            </p:cNvSpPr>
            <p:nvPr/>
          </p:nvSpPr>
          <p:spPr bwMode="auto">
            <a:xfrm>
              <a:off x="1502" y="1660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107"/>
          <p:cNvGrpSpPr>
            <a:grpSpLocks/>
          </p:cNvGrpSpPr>
          <p:nvPr/>
        </p:nvGrpSpPr>
        <p:grpSpPr bwMode="auto">
          <a:xfrm>
            <a:off x="1564568" y="840618"/>
            <a:ext cx="385343" cy="474269"/>
            <a:chOff x="920" y="732"/>
            <a:chExt cx="156" cy="192"/>
          </a:xfrm>
        </p:grpSpPr>
        <p:sp>
          <p:nvSpPr>
            <p:cNvPr id="34" name="Oval 104"/>
            <p:cNvSpPr>
              <a:spLocks noChangeArrowheads="1"/>
            </p:cNvSpPr>
            <p:nvPr/>
          </p:nvSpPr>
          <p:spPr bwMode="auto">
            <a:xfrm>
              <a:off x="980" y="831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5" name="Oval 105"/>
            <p:cNvSpPr>
              <a:spLocks noChangeArrowheads="1"/>
            </p:cNvSpPr>
            <p:nvPr/>
          </p:nvSpPr>
          <p:spPr bwMode="auto">
            <a:xfrm>
              <a:off x="980" y="83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7" name="Rectangle 106"/>
            <p:cNvSpPr>
              <a:spLocks noChangeArrowheads="1"/>
            </p:cNvSpPr>
            <p:nvPr/>
          </p:nvSpPr>
          <p:spPr bwMode="auto">
            <a:xfrm>
              <a:off x="920" y="732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7" name="Down Arrow 66"/>
          <p:cNvSpPr/>
          <p:nvPr/>
        </p:nvSpPr>
        <p:spPr>
          <a:xfrm rot="10800000" flipH="1">
            <a:off x="10388789" y="2290416"/>
            <a:ext cx="218974" cy="47138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/>
          <p:cNvSpPr/>
          <p:nvPr/>
        </p:nvSpPr>
        <p:spPr>
          <a:xfrm>
            <a:off x="8829043" y="2788784"/>
            <a:ext cx="2933371" cy="117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Down Arrow 68"/>
          <p:cNvSpPr/>
          <p:nvPr/>
        </p:nvSpPr>
        <p:spPr>
          <a:xfrm flipV="1">
            <a:off x="8829043" y="2894608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Down Arrow 69"/>
          <p:cNvSpPr/>
          <p:nvPr/>
        </p:nvSpPr>
        <p:spPr>
          <a:xfrm flipV="1">
            <a:off x="10388789" y="2886724"/>
            <a:ext cx="228910" cy="48473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Down Arrow 70"/>
          <p:cNvSpPr/>
          <p:nvPr/>
        </p:nvSpPr>
        <p:spPr>
          <a:xfrm flipV="1">
            <a:off x="11537782" y="2894608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9328178" y="3311752"/>
                <a:ext cx="2374485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acc>
                    </m:oMath>
                  </m:oMathPara>
                </a14:m>
                <a:endParaRPr lang="en-US" sz="200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178" y="3311752"/>
                <a:ext cx="2374485" cy="410433"/>
              </a:xfrm>
              <a:prstGeom prst="rect">
                <a:avLst/>
              </a:prstGeom>
              <a:blipFill rotWithShape="0">
                <a:blip r:embed="rId13"/>
                <a:stretch>
                  <a:fillRect t="-73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643242" y="3301780"/>
                <a:ext cx="2820866" cy="717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HKB</m:t>
                          </m:r>
                        </m:e>
                      </m:acc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HIC</m:t>
                          </m:r>
                        </m:e>
                      </m:acc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90</m:t>
                          </m:r>
                        </m:e>
                        <m:sup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vi-VN" sz="2000" b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(gt)</a:t>
                </a:r>
                <a:endParaRPr lang="vi-VN" sz="20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242" y="3301780"/>
                <a:ext cx="2820866" cy="717953"/>
              </a:xfrm>
              <a:prstGeom prst="rect">
                <a:avLst/>
              </a:prstGeom>
              <a:blipFill rotWithShape="0">
                <a:blip r:embed="rId14"/>
                <a:stretch>
                  <a:fillRect t="-4274" b="-1538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0665651" y="3257476"/>
                <a:ext cx="1914514" cy="71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HC</m:t>
                      </m:r>
                    </m:oMath>
                  </m:oMathPara>
                </a14:m>
                <a:endParaRPr lang="vi-VN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vi-VN" sz="2000" b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(cmt)</a:t>
                </a:r>
                <a:endParaRPr lang="vi-VN" sz="20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651" y="3257476"/>
                <a:ext cx="1914514" cy="717825"/>
              </a:xfrm>
              <a:prstGeom prst="rect">
                <a:avLst/>
              </a:prstGeom>
              <a:blipFill rotWithShape="0">
                <a:blip r:embed="rId15"/>
                <a:stretch>
                  <a:fillRect b="-135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60344" y="6067662"/>
            <a:ext cx="2525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d) KI song </a:t>
            </a:r>
            <a:r>
              <a:rPr lang="en-US" sz="2000" b="1" dirty="0" err="1" smtClean="0">
                <a:solidFill>
                  <a:srgbClr val="FFFF00"/>
                </a:solidFill>
              </a:rPr>
              <a:t>song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với</a:t>
            </a:r>
            <a:r>
              <a:rPr lang="en-US" sz="2000" b="1" dirty="0" smtClean="0">
                <a:solidFill>
                  <a:srgbClr val="FFFF00"/>
                </a:solidFill>
              </a:rPr>
              <a:t> BC</a:t>
            </a:r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9574211" y="4344068"/>
                <a:ext cx="2048697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211" y="4344068"/>
                <a:ext cx="2048697" cy="410433"/>
              </a:xfrm>
              <a:prstGeom prst="rect">
                <a:avLst/>
              </a:prstGeom>
              <a:blipFill rotWithShape="0">
                <a:blip r:embed="rId16"/>
                <a:stretch>
                  <a:fillRect t="-7463" b="-253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Down Arrow 75"/>
          <p:cNvSpPr/>
          <p:nvPr/>
        </p:nvSpPr>
        <p:spPr>
          <a:xfrm flipV="1">
            <a:off x="10388789" y="3673728"/>
            <a:ext cx="217759" cy="57328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Line 71"/>
          <p:cNvSpPr>
            <a:spLocks noChangeShapeType="1"/>
          </p:cNvSpPr>
          <p:nvPr/>
        </p:nvSpPr>
        <p:spPr bwMode="auto">
          <a:xfrm flipH="1" flipV="1">
            <a:off x="838344" y="2676759"/>
            <a:ext cx="1766156" cy="14001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606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5" grpId="0"/>
      <p:bldP spid="16" grpId="0"/>
      <p:bldP spid="18" grpId="0"/>
      <p:bldP spid="7" grpId="0" animBg="1"/>
      <p:bldP spid="8" grpId="0" animBg="1"/>
      <p:bldP spid="9" grpId="0" animBg="1"/>
      <p:bldP spid="10" grpId="0" animBg="1"/>
      <p:bldP spid="22" grpId="0" animBg="1"/>
      <p:bldP spid="23" grpId="0" animBg="1"/>
      <p:bldP spid="26" grpId="0" animBg="1"/>
      <p:bldP spid="2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4" grpId="0"/>
      <p:bldP spid="75" grpId="0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eft Arrow 37"/>
          <p:cNvSpPr/>
          <p:nvPr/>
        </p:nvSpPr>
        <p:spPr>
          <a:xfrm rot="9253596">
            <a:off x="1937964" y="2036570"/>
            <a:ext cx="2191551" cy="44079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4252377" y="1284692"/>
            <a:ext cx="3990475" cy="823536"/>
          </a:xfrm>
          <a:custGeom>
            <a:avLst/>
            <a:gdLst>
              <a:gd name="connsiteX0" fmla="*/ 0 w 3162484"/>
              <a:gd name="connsiteY0" fmla="*/ 74384 h 743841"/>
              <a:gd name="connsiteX1" fmla="*/ 74384 w 3162484"/>
              <a:gd name="connsiteY1" fmla="*/ 0 h 743841"/>
              <a:gd name="connsiteX2" fmla="*/ 3088100 w 3162484"/>
              <a:gd name="connsiteY2" fmla="*/ 0 h 743841"/>
              <a:gd name="connsiteX3" fmla="*/ 3162484 w 3162484"/>
              <a:gd name="connsiteY3" fmla="*/ 74384 h 743841"/>
              <a:gd name="connsiteX4" fmla="*/ 3162484 w 3162484"/>
              <a:gd name="connsiteY4" fmla="*/ 669457 h 743841"/>
              <a:gd name="connsiteX5" fmla="*/ 3088100 w 3162484"/>
              <a:gd name="connsiteY5" fmla="*/ 743841 h 743841"/>
              <a:gd name="connsiteX6" fmla="*/ 74384 w 3162484"/>
              <a:gd name="connsiteY6" fmla="*/ 743841 h 743841"/>
              <a:gd name="connsiteX7" fmla="*/ 0 w 3162484"/>
              <a:gd name="connsiteY7" fmla="*/ 669457 h 743841"/>
              <a:gd name="connsiteX8" fmla="*/ 0 w 3162484"/>
              <a:gd name="connsiteY8" fmla="*/ 74384 h 74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484" h="743841">
                <a:moveTo>
                  <a:pt x="0" y="74384"/>
                </a:moveTo>
                <a:cubicBezTo>
                  <a:pt x="0" y="33303"/>
                  <a:pt x="33303" y="0"/>
                  <a:pt x="74384" y="0"/>
                </a:cubicBezTo>
                <a:lnTo>
                  <a:pt x="3088100" y="0"/>
                </a:lnTo>
                <a:cubicBezTo>
                  <a:pt x="3129181" y="0"/>
                  <a:pt x="3162484" y="33303"/>
                  <a:pt x="3162484" y="74384"/>
                </a:cubicBezTo>
                <a:lnTo>
                  <a:pt x="3162484" y="669457"/>
                </a:lnTo>
                <a:cubicBezTo>
                  <a:pt x="3162484" y="710538"/>
                  <a:pt x="3129181" y="743841"/>
                  <a:pt x="3088100" y="743841"/>
                </a:cubicBezTo>
                <a:lnTo>
                  <a:pt x="74384" y="743841"/>
                </a:lnTo>
                <a:cubicBezTo>
                  <a:pt x="33303" y="743841"/>
                  <a:pt x="0" y="710538"/>
                  <a:pt x="0" y="669457"/>
                </a:cubicBezTo>
                <a:lnTo>
                  <a:pt x="0" y="7438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316" tIns="71316" rIns="71316" bIns="71316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2600" kern="1200" dirty="0" smtClean="0"/>
              <a:t>Cạnh-góc-cạnh</a:t>
            </a:r>
            <a:endParaRPr lang="vi-VN" sz="2600" kern="1200" dirty="0"/>
          </a:p>
        </p:txBody>
      </p:sp>
      <p:sp>
        <p:nvSpPr>
          <p:cNvPr id="40" name="Left Arrow 39"/>
          <p:cNvSpPr/>
          <p:nvPr/>
        </p:nvSpPr>
        <p:spPr>
          <a:xfrm rot="9880742">
            <a:off x="1825699" y="3006027"/>
            <a:ext cx="2358934" cy="492804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reeform 40"/>
          <p:cNvSpPr/>
          <p:nvPr/>
        </p:nvSpPr>
        <p:spPr>
          <a:xfrm>
            <a:off x="4264969" y="2571344"/>
            <a:ext cx="3977883" cy="800792"/>
          </a:xfrm>
          <a:custGeom>
            <a:avLst/>
            <a:gdLst>
              <a:gd name="connsiteX0" fmla="*/ 0 w 2362517"/>
              <a:gd name="connsiteY0" fmla="*/ 72110 h 721097"/>
              <a:gd name="connsiteX1" fmla="*/ 72110 w 2362517"/>
              <a:gd name="connsiteY1" fmla="*/ 0 h 721097"/>
              <a:gd name="connsiteX2" fmla="*/ 2290407 w 2362517"/>
              <a:gd name="connsiteY2" fmla="*/ 0 h 721097"/>
              <a:gd name="connsiteX3" fmla="*/ 2362517 w 2362517"/>
              <a:gd name="connsiteY3" fmla="*/ 72110 h 721097"/>
              <a:gd name="connsiteX4" fmla="*/ 2362517 w 2362517"/>
              <a:gd name="connsiteY4" fmla="*/ 648987 h 721097"/>
              <a:gd name="connsiteX5" fmla="*/ 2290407 w 2362517"/>
              <a:gd name="connsiteY5" fmla="*/ 721097 h 721097"/>
              <a:gd name="connsiteX6" fmla="*/ 72110 w 2362517"/>
              <a:gd name="connsiteY6" fmla="*/ 721097 h 721097"/>
              <a:gd name="connsiteX7" fmla="*/ 0 w 2362517"/>
              <a:gd name="connsiteY7" fmla="*/ 648987 h 721097"/>
              <a:gd name="connsiteX8" fmla="*/ 0 w 2362517"/>
              <a:gd name="connsiteY8" fmla="*/ 72110 h 72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2517" h="721097">
                <a:moveTo>
                  <a:pt x="0" y="72110"/>
                </a:moveTo>
                <a:cubicBezTo>
                  <a:pt x="0" y="32285"/>
                  <a:pt x="32285" y="0"/>
                  <a:pt x="72110" y="0"/>
                </a:cubicBezTo>
                <a:lnTo>
                  <a:pt x="2290407" y="0"/>
                </a:lnTo>
                <a:cubicBezTo>
                  <a:pt x="2330232" y="0"/>
                  <a:pt x="2362517" y="32285"/>
                  <a:pt x="2362517" y="72110"/>
                </a:cubicBezTo>
                <a:lnTo>
                  <a:pt x="2362517" y="648987"/>
                </a:lnTo>
                <a:cubicBezTo>
                  <a:pt x="2362517" y="688812"/>
                  <a:pt x="2330232" y="721097"/>
                  <a:pt x="2290407" y="721097"/>
                </a:cubicBezTo>
                <a:lnTo>
                  <a:pt x="72110" y="721097"/>
                </a:lnTo>
                <a:cubicBezTo>
                  <a:pt x="32285" y="721097"/>
                  <a:pt x="0" y="688812"/>
                  <a:pt x="0" y="648987"/>
                </a:cubicBezTo>
                <a:lnTo>
                  <a:pt x="0" y="7211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650" tIns="70650" rIns="70650" bIns="7065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2600" kern="1200" dirty="0" smtClean="0"/>
              <a:t>Góc-cạnh-góc</a:t>
            </a:r>
            <a:endParaRPr lang="vi-VN" sz="2600" kern="1200" dirty="0"/>
          </a:p>
        </p:txBody>
      </p:sp>
      <p:sp>
        <p:nvSpPr>
          <p:cNvPr id="42" name="Left Arrow 41"/>
          <p:cNvSpPr/>
          <p:nvPr/>
        </p:nvSpPr>
        <p:spPr>
          <a:xfrm rot="11692749">
            <a:off x="1641650" y="3780858"/>
            <a:ext cx="2485822" cy="47241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eeform 42"/>
          <p:cNvSpPr/>
          <p:nvPr/>
        </p:nvSpPr>
        <p:spPr>
          <a:xfrm>
            <a:off x="4264969" y="4003946"/>
            <a:ext cx="3977883" cy="952368"/>
          </a:xfrm>
          <a:custGeom>
            <a:avLst/>
            <a:gdLst>
              <a:gd name="connsiteX0" fmla="*/ 0 w 3615237"/>
              <a:gd name="connsiteY0" fmla="*/ 96949 h 969485"/>
              <a:gd name="connsiteX1" fmla="*/ 96949 w 3615237"/>
              <a:gd name="connsiteY1" fmla="*/ 0 h 969485"/>
              <a:gd name="connsiteX2" fmla="*/ 3518289 w 3615237"/>
              <a:gd name="connsiteY2" fmla="*/ 0 h 969485"/>
              <a:gd name="connsiteX3" fmla="*/ 3615238 w 3615237"/>
              <a:gd name="connsiteY3" fmla="*/ 96949 h 969485"/>
              <a:gd name="connsiteX4" fmla="*/ 3615237 w 3615237"/>
              <a:gd name="connsiteY4" fmla="*/ 872537 h 969485"/>
              <a:gd name="connsiteX5" fmla="*/ 3518288 w 3615237"/>
              <a:gd name="connsiteY5" fmla="*/ 969486 h 969485"/>
              <a:gd name="connsiteX6" fmla="*/ 96949 w 3615237"/>
              <a:gd name="connsiteY6" fmla="*/ 969485 h 969485"/>
              <a:gd name="connsiteX7" fmla="*/ 0 w 3615237"/>
              <a:gd name="connsiteY7" fmla="*/ 872536 h 969485"/>
              <a:gd name="connsiteX8" fmla="*/ 0 w 3615237"/>
              <a:gd name="connsiteY8" fmla="*/ 96949 h 96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5237" h="969485">
                <a:moveTo>
                  <a:pt x="0" y="96949"/>
                </a:moveTo>
                <a:cubicBezTo>
                  <a:pt x="0" y="43406"/>
                  <a:pt x="43406" y="0"/>
                  <a:pt x="96949" y="0"/>
                </a:cubicBezTo>
                <a:lnTo>
                  <a:pt x="3518289" y="0"/>
                </a:lnTo>
                <a:cubicBezTo>
                  <a:pt x="3571832" y="0"/>
                  <a:pt x="3615238" y="43406"/>
                  <a:pt x="3615238" y="96949"/>
                </a:cubicBezTo>
                <a:cubicBezTo>
                  <a:pt x="3615238" y="355478"/>
                  <a:pt x="3615237" y="614008"/>
                  <a:pt x="3615237" y="872537"/>
                </a:cubicBezTo>
                <a:cubicBezTo>
                  <a:pt x="3615237" y="926080"/>
                  <a:pt x="3571831" y="969486"/>
                  <a:pt x="3518288" y="969486"/>
                </a:cubicBezTo>
                <a:lnTo>
                  <a:pt x="96949" y="969485"/>
                </a:lnTo>
                <a:cubicBezTo>
                  <a:pt x="43406" y="969485"/>
                  <a:pt x="0" y="926079"/>
                  <a:pt x="0" y="872536"/>
                </a:cubicBezTo>
                <a:lnTo>
                  <a:pt x="0" y="9694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25" tIns="77925" rIns="77925" bIns="77925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2600" kern="1200" dirty="0" smtClean="0"/>
              <a:t>Cạnh huyền-góc nhọn</a:t>
            </a:r>
            <a:endParaRPr lang="vi-VN" sz="2600" kern="1200" dirty="0"/>
          </a:p>
        </p:txBody>
      </p:sp>
      <p:sp>
        <p:nvSpPr>
          <p:cNvPr id="44" name="Left Arrow 43"/>
          <p:cNvSpPr/>
          <p:nvPr/>
        </p:nvSpPr>
        <p:spPr>
          <a:xfrm rot="12932269">
            <a:off x="1905427" y="4828977"/>
            <a:ext cx="2342958" cy="54652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Freeform 44"/>
          <p:cNvSpPr/>
          <p:nvPr/>
        </p:nvSpPr>
        <p:spPr>
          <a:xfrm>
            <a:off x="4293363" y="5273937"/>
            <a:ext cx="3918146" cy="917903"/>
          </a:xfrm>
          <a:custGeom>
            <a:avLst/>
            <a:gdLst>
              <a:gd name="connsiteX0" fmla="*/ 0 w 2867597"/>
              <a:gd name="connsiteY0" fmla="*/ 109868 h 1098675"/>
              <a:gd name="connsiteX1" fmla="*/ 109868 w 2867597"/>
              <a:gd name="connsiteY1" fmla="*/ 0 h 1098675"/>
              <a:gd name="connsiteX2" fmla="*/ 2757730 w 2867597"/>
              <a:gd name="connsiteY2" fmla="*/ 0 h 1098675"/>
              <a:gd name="connsiteX3" fmla="*/ 2867598 w 2867597"/>
              <a:gd name="connsiteY3" fmla="*/ 109868 h 1098675"/>
              <a:gd name="connsiteX4" fmla="*/ 2867597 w 2867597"/>
              <a:gd name="connsiteY4" fmla="*/ 988808 h 1098675"/>
              <a:gd name="connsiteX5" fmla="*/ 2757729 w 2867597"/>
              <a:gd name="connsiteY5" fmla="*/ 1098676 h 1098675"/>
              <a:gd name="connsiteX6" fmla="*/ 109868 w 2867597"/>
              <a:gd name="connsiteY6" fmla="*/ 1098675 h 1098675"/>
              <a:gd name="connsiteX7" fmla="*/ 0 w 2867597"/>
              <a:gd name="connsiteY7" fmla="*/ 988807 h 1098675"/>
              <a:gd name="connsiteX8" fmla="*/ 0 w 2867597"/>
              <a:gd name="connsiteY8" fmla="*/ 109868 h 1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7597" h="1098675">
                <a:moveTo>
                  <a:pt x="0" y="109868"/>
                </a:moveTo>
                <a:cubicBezTo>
                  <a:pt x="0" y="49190"/>
                  <a:pt x="49190" y="0"/>
                  <a:pt x="109868" y="0"/>
                </a:cubicBezTo>
                <a:lnTo>
                  <a:pt x="2757730" y="0"/>
                </a:lnTo>
                <a:cubicBezTo>
                  <a:pt x="2818408" y="0"/>
                  <a:pt x="2867598" y="49190"/>
                  <a:pt x="2867598" y="109868"/>
                </a:cubicBezTo>
                <a:cubicBezTo>
                  <a:pt x="2867598" y="402848"/>
                  <a:pt x="2867597" y="695828"/>
                  <a:pt x="2867597" y="988808"/>
                </a:cubicBezTo>
                <a:cubicBezTo>
                  <a:pt x="2867597" y="1049486"/>
                  <a:pt x="2818407" y="1098676"/>
                  <a:pt x="2757729" y="1098676"/>
                </a:cubicBezTo>
                <a:lnTo>
                  <a:pt x="109868" y="1098675"/>
                </a:lnTo>
                <a:cubicBezTo>
                  <a:pt x="49190" y="1098675"/>
                  <a:pt x="0" y="1049485"/>
                  <a:pt x="0" y="988807"/>
                </a:cubicBezTo>
                <a:lnTo>
                  <a:pt x="0" y="10986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709" tIns="81709" rIns="81709" bIns="81709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2600" kern="1200" dirty="0" smtClean="0"/>
              <a:t>Cạnh huyền-cạnh góc vuông</a:t>
            </a:r>
            <a:endParaRPr lang="vi-VN" sz="2600" kern="12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52377" y="4020074"/>
            <a:ext cx="3990475" cy="962336"/>
            <a:chOff x="6475942" y="733308"/>
            <a:chExt cx="3615237" cy="969485"/>
          </a:xfrm>
          <a:solidFill>
            <a:srgbClr val="002060"/>
          </a:solidFill>
        </p:grpSpPr>
        <p:sp>
          <p:nvSpPr>
            <p:cNvPr id="34" name="Rounded Rectangle 33"/>
            <p:cNvSpPr/>
            <p:nvPr/>
          </p:nvSpPr>
          <p:spPr>
            <a:xfrm>
              <a:off x="6475942" y="733308"/>
              <a:ext cx="3615237" cy="9694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5"/>
            <p:cNvSpPr/>
            <p:nvPr/>
          </p:nvSpPr>
          <p:spPr>
            <a:xfrm>
              <a:off x="6504336" y="761702"/>
              <a:ext cx="3558447" cy="9126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600" kern="1200" dirty="0" smtClean="0">
                  <a:solidFill>
                    <a:schemeClr val="bg1"/>
                  </a:solidFill>
                </a:rPr>
                <a:t>Cạnh huyền-góc nhọn</a:t>
              </a:r>
              <a:endParaRPr lang="vi-VN" sz="2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93363" y="5288566"/>
            <a:ext cx="3918146" cy="903274"/>
            <a:chOff x="8032976" y="2964285"/>
            <a:chExt cx="2867597" cy="1098675"/>
          </a:xfrm>
          <a:solidFill>
            <a:srgbClr val="002060"/>
          </a:solidFill>
        </p:grpSpPr>
        <p:sp>
          <p:nvSpPr>
            <p:cNvPr id="32" name="Rounded Rectangle 31"/>
            <p:cNvSpPr/>
            <p:nvPr/>
          </p:nvSpPr>
          <p:spPr>
            <a:xfrm>
              <a:off x="8032976" y="2964285"/>
              <a:ext cx="2867597" cy="109867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8"/>
            <p:cNvSpPr/>
            <p:nvPr/>
          </p:nvSpPr>
          <p:spPr>
            <a:xfrm>
              <a:off x="8065155" y="2996464"/>
              <a:ext cx="2803239" cy="10343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600" kern="1200" dirty="0" smtClean="0"/>
                <a:t>Cạnh huyền-cạnh góc vuông</a:t>
              </a:r>
              <a:endParaRPr lang="vi-VN" sz="2600" kern="1200" dirty="0"/>
            </a:p>
          </p:txBody>
        </p:sp>
      </p:grpSp>
      <p:sp>
        <p:nvSpPr>
          <p:cNvPr id="37" name="Freeform 36"/>
          <p:cNvSpPr/>
          <p:nvPr/>
        </p:nvSpPr>
        <p:spPr>
          <a:xfrm>
            <a:off x="444730" y="2396986"/>
            <a:ext cx="2664229" cy="2335034"/>
          </a:xfrm>
          <a:custGeom>
            <a:avLst/>
            <a:gdLst>
              <a:gd name="connsiteX0" fmla="*/ 0 w 2582104"/>
              <a:gd name="connsiteY0" fmla="*/ 1099558 h 2199116"/>
              <a:gd name="connsiteX1" fmla="*/ 1291052 w 2582104"/>
              <a:gd name="connsiteY1" fmla="*/ 0 h 2199116"/>
              <a:gd name="connsiteX2" fmla="*/ 2582104 w 2582104"/>
              <a:gd name="connsiteY2" fmla="*/ 1099558 h 2199116"/>
              <a:gd name="connsiteX3" fmla="*/ 1291052 w 2582104"/>
              <a:gd name="connsiteY3" fmla="*/ 2199116 h 2199116"/>
              <a:gd name="connsiteX4" fmla="*/ 0 w 2582104"/>
              <a:gd name="connsiteY4" fmla="*/ 1099558 h 219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104" h="2199116">
                <a:moveTo>
                  <a:pt x="0" y="1099558"/>
                </a:moveTo>
                <a:cubicBezTo>
                  <a:pt x="0" y="492289"/>
                  <a:pt x="578024" y="0"/>
                  <a:pt x="1291052" y="0"/>
                </a:cubicBezTo>
                <a:cubicBezTo>
                  <a:pt x="2004080" y="0"/>
                  <a:pt x="2582104" y="492289"/>
                  <a:pt x="2582104" y="1099558"/>
                </a:cubicBezTo>
                <a:cubicBezTo>
                  <a:pt x="2582104" y="1706827"/>
                  <a:pt x="2004080" y="2199116"/>
                  <a:pt x="1291052" y="2199116"/>
                </a:cubicBezTo>
                <a:cubicBezTo>
                  <a:pt x="578024" y="2199116"/>
                  <a:pt x="0" y="1706827"/>
                  <a:pt x="0" y="109955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4650" tIns="338563" rIns="394650" bIns="338563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2600" kern="1200" dirty="0" smtClean="0"/>
              <a:t>Các trường hợp bằng nhau của tam giác vuông</a:t>
            </a:r>
            <a:endParaRPr lang="vi-VN" sz="2600" kern="1200" dirty="0"/>
          </a:p>
        </p:txBody>
      </p:sp>
    </p:spTree>
    <p:extLst>
      <p:ext uri="{BB962C8B-B14F-4D97-AF65-F5344CB8AC3E}">
        <p14:creationId xmlns:p14="http://schemas.microsoft.com/office/powerpoint/2010/main" val="185514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456407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 về nhà và dặn dò</a:t>
            </a:r>
            <a:endParaRPr lang="en-US" sz="2600" b="1" noProof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78" y="772032"/>
            <a:ext cx="62712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BTVN: </a:t>
            </a:r>
            <a:r>
              <a:rPr lang="en-US" sz="26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63,64,65,66 (SGK-tr136,137)</a:t>
            </a:r>
            <a:endParaRPr lang="en-US" sz="26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278" y="1443047"/>
            <a:ext cx="3312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sau: </a:t>
            </a:r>
            <a:r>
              <a:rPr lang="en-US" sz="26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tập.</a:t>
            </a:r>
            <a:endParaRPr lang="en-US" sz="26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0073" y="3327740"/>
            <a:ext cx="8255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CHÀO VÀ HẸN GẶP LẠI CÁC EM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9610" y="1952775"/>
            <a:ext cx="7896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BUỔI HỌC ĐẾN ĐÂY LÀ KẾT THÚC</a:t>
            </a:r>
          </a:p>
        </p:txBody>
      </p:sp>
    </p:spTree>
    <p:extLst>
      <p:ext uri="{BB962C8B-B14F-4D97-AF65-F5344CB8AC3E}">
        <p14:creationId xmlns:p14="http://schemas.microsoft.com/office/powerpoint/2010/main" val="36346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5756" y="3233018"/>
            <a:ext cx="7631896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TRƯỜNG HỢP BẰNG NHAU </a:t>
            </a:r>
          </a:p>
          <a:p>
            <a:pPr algn="ctr">
              <a:lnSpc>
                <a:spcPct val="150000"/>
              </a:lnSpc>
            </a:pPr>
            <a:r>
              <a:rPr lang="vi-VN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5474" y="5297770"/>
            <a:ext cx="75124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GVGD: NGÔ MINH TUẤN</a:t>
            </a: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NGHĨA TÂN, QUẬN CẦU GIẤY</a:t>
            </a: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11251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toán: </a:t>
            </a:r>
            <a:r>
              <a:rPr lang="en-US" sz="24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cặp tam giác vuông trên hình vẽ bằng nhau theo tr</a:t>
            </a:r>
            <a:r>
              <a:rPr lang="vi-VN" sz="24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4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ờng hợp </a:t>
            </a:r>
            <a:r>
              <a:rPr lang="en-US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noProof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09" y="4751387"/>
            <a:ext cx="2633197" cy="19860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02" y="993569"/>
            <a:ext cx="2672773" cy="20104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02" y="2862710"/>
            <a:ext cx="2619773" cy="19539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223601" y="1528029"/>
                <a:ext cx="26132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ΔDEF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01" y="1528029"/>
                <a:ext cx="2613279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23600" y="3394055"/>
                <a:ext cx="26886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ΔIHK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ΔUVW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00" y="3394055"/>
                <a:ext cx="2688621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223600" y="5544342"/>
                <a:ext cx="45979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ΔMNQ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ΔRST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huy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ọ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00" y="5544342"/>
                <a:ext cx="4597990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12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92833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Các trường hợp bằng nhau đã biết của tam giác vuông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78" y="4838108"/>
            <a:ext cx="2633197" cy="19860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15268" y="1066365"/>
            <a:ext cx="5452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hợp 1: Nếu </a:t>
            </a:r>
            <a:r>
              <a:rPr lang="en-US" sz="2000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cạnh góc vuông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này lần lượt bằng </a:t>
            </a:r>
            <a:r>
              <a:rPr lang="en-US" sz="2000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cạnh góc vuông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kia thì hai tam giác đó bằng 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nhau.</a:t>
            </a:r>
            <a:endParaRPr lang="en-US" sz="20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268" y="2780899"/>
            <a:ext cx="54529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hợp 2: Nếu </a:t>
            </a:r>
            <a:r>
              <a:rPr lang="en-US" sz="2000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cạnh góc vuông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và </a:t>
            </a:r>
            <a:r>
              <a:rPr lang="en-US" sz="2000" noProof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góc nhọn kề cạnh ấy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này bằng </a:t>
            </a:r>
            <a:r>
              <a:rPr lang="en-US" sz="2000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cạnh góc vuông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và </a:t>
            </a:r>
            <a:r>
              <a:rPr lang="en-US" sz="2000" noProof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góc nhọn kề cạnh ấy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kia thì hai tam giác vuông đó bằng 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nhau.</a:t>
            </a:r>
            <a:endParaRPr lang="en-US" sz="20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268" y="4943060"/>
            <a:ext cx="5452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hợp 3: Nếu </a:t>
            </a:r>
            <a:r>
              <a:rPr lang="en-US" sz="2000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 huyền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en-US" sz="2000" noProof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góc nhọn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này bằng </a:t>
            </a:r>
            <a:r>
              <a:rPr lang="en-US" sz="2000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 huyền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en-US" sz="2000" noProof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góc nhọn </a:t>
            </a:r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kia thì hai tam giác vuông đó bằng 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nhau.</a:t>
            </a:r>
            <a:endParaRPr lang="en-US" sz="20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02" y="993569"/>
            <a:ext cx="2672773" cy="20104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02" y="2862710"/>
            <a:ext cx="2619773" cy="19539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23601" y="1528029"/>
                <a:ext cx="26132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ΔDEF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01" y="1528029"/>
                <a:ext cx="2613279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223600" y="3394055"/>
                <a:ext cx="26886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ΔIHK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ΔUVW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00" y="3394055"/>
                <a:ext cx="2688621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223599" y="5702096"/>
                <a:ext cx="301544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ΔMNQ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ΔRST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0" i="0" noProof="1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huy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ọ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599" y="5702096"/>
                <a:ext cx="3015441" cy="707886"/>
              </a:xfrm>
              <a:prstGeom prst="rect">
                <a:avLst/>
              </a:prstGeom>
              <a:blipFill rotWithShape="0">
                <a:blip r:embed="rId7"/>
                <a:stretch>
                  <a:fillRect b="-85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7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1083386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 </a:t>
            </a:r>
            <a:r>
              <a:rPr lang="en-US" sz="26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mỗi hình sau, hình nào có các cặp tam giác vuông bằng nhau? </a:t>
            </a:r>
            <a:endParaRPr lang="en-US" sz="2600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</a:t>
            </a:r>
            <a:r>
              <a:rPr lang="en-US" sz="26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sao?</a:t>
            </a:r>
            <a:endParaRPr lang="en-US" sz="2600" noProof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34" y="703936"/>
            <a:ext cx="1992365" cy="2178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946" y="593460"/>
            <a:ext cx="2014443" cy="22045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35" y="782931"/>
            <a:ext cx="2211875" cy="20465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5188" y="782931"/>
            <a:ext cx="2830774" cy="21986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31749" y="2829447"/>
            <a:ext cx="45719" cy="37925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8" name="Rectangle 17"/>
          <p:cNvSpPr/>
          <p:nvPr/>
        </p:nvSpPr>
        <p:spPr>
          <a:xfrm>
            <a:off x="5929184" y="2829446"/>
            <a:ext cx="50370" cy="3792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 18"/>
          <p:cNvSpPr/>
          <p:nvPr/>
        </p:nvSpPr>
        <p:spPr>
          <a:xfrm flipH="1">
            <a:off x="8921482" y="2829446"/>
            <a:ext cx="45719" cy="3792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799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ΔHAB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ΔHAC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9" y="2882829"/>
                <a:ext cx="2709392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224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10004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ΔKDE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ΔKDF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004" y="2882829"/>
                <a:ext cx="2709392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247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94103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ΔOMI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ΔONI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103" y="2882829"/>
                <a:ext cx="2709392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247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206570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ΔMNP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ΔDEF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570" y="2882829"/>
                <a:ext cx="2709392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224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4357" y="3336321"/>
                <a:ext cx="2356834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AHB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AHC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57" y="3336321"/>
                <a:ext cx="2356834" cy="410433"/>
              </a:xfrm>
              <a:prstGeom prst="rect">
                <a:avLst/>
              </a:prstGeom>
              <a:blipFill rotWithShape="0">
                <a:blip r:embed="rId10"/>
                <a:stretch>
                  <a:fillRect t="-7353" r="-243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79803" y="3336321"/>
                <a:ext cx="2356834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DKE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DKF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803" y="3336321"/>
                <a:ext cx="2356834" cy="410433"/>
              </a:xfrm>
              <a:prstGeom prst="rect">
                <a:avLst/>
              </a:prstGeom>
              <a:blipFill rotWithShape="0">
                <a:blip r:embed="rId11"/>
                <a:stretch>
                  <a:fillRect t="-7353" r="-229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9262" y="3336320"/>
                <a:ext cx="2356834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OMI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ONI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262" y="3336320"/>
                <a:ext cx="2356834" cy="410433"/>
              </a:xfrm>
              <a:prstGeom prst="rect">
                <a:avLst/>
              </a:prstGeom>
              <a:blipFill rotWithShape="0">
                <a:blip r:embed="rId12"/>
                <a:stretch>
                  <a:fillRect t="-73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302587" y="3339000"/>
                <a:ext cx="2639705" cy="408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NMP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EDF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587" y="3339000"/>
                <a:ext cx="2639705" cy="408445"/>
              </a:xfrm>
              <a:prstGeom prst="rect">
                <a:avLst/>
              </a:prstGeom>
              <a:blipFill rotWithShape="0">
                <a:blip r:embed="rId13"/>
                <a:stretch>
                  <a:fillRect t="-74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529" y="3645590"/>
                <a:ext cx="23568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AH: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HC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9" y="3645590"/>
                <a:ext cx="2356834" cy="707886"/>
              </a:xfrm>
              <a:prstGeom prst="rect">
                <a:avLst/>
              </a:prstGeom>
              <a:blipFill rotWithShape="0">
                <a:blip r:embed="rId14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644967" y="4411347"/>
                <a:ext cx="35288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ΔHAC</m:t>
                      </m:r>
                    </m:oMath>
                  </m:oMathPara>
                </a14:m>
                <a:endParaRPr lang="en-US" sz="2000" b="0" i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44967" y="4411347"/>
                <a:ext cx="3528811" cy="707886"/>
              </a:xfrm>
              <a:prstGeom prst="rect">
                <a:avLst/>
              </a:prstGeom>
              <a:blipFill rotWithShape="0">
                <a:blip r:embed="rId15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18747" y="3746753"/>
                <a:ext cx="2356834" cy="744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DK </a:t>
                </a:r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KDE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KDF</m:t>
                          </m:r>
                        </m:e>
                      </m:acc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747" y="3746753"/>
                <a:ext cx="2356834" cy="744756"/>
              </a:xfrm>
              <a:prstGeom prst="rect">
                <a:avLst/>
              </a:prstGeom>
              <a:blipFill rotWithShape="0">
                <a:blip r:embed="rId16"/>
                <a:stretch>
                  <a:fillRect t="-4918" r="-396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34251" y="4512510"/>
                <a:ext cx="35288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ΔKDE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ΔKDF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000" b="0" i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251" y="4512510"/>
                <a:ext cx="3528811" cy="707886"/>
              </a:xfrm>
              <a:prstGeom prst="rect">
                <a:avLst/>
              </a:prstGeom>
              <a:blipFill rotWithShape="0">
                <a:blip r:embed="rId17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26290" y="3746753"/>
                <a:ext cx="2356834" cy="744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OI: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  <a:endPara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IOM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ION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290" y="3746753"/>
                <a:ext cx="2356834" cy="744756"/>
              </a:xfrm>
              <a:prstGeom prst="rect">
                <a:avLst/>
              </a:prstGeom>
              <a:blipFill rotWithShape="0">
                <a:blip r:embed="rId18"/>
                <a:stretch>
                  <a:fillRect t="-4918" r="-568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41794" y="4512510"/>
                <a:ext cx="35288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ΔOMI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ΔONI</m:t>
                      </m:r>
                    </m:oMath>
                  </m:oMathPara>
                </a14:m>
                <a:endParaRPr lang="en-US" sz="2000" b="0" i="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000" b="0" i="0" dirty="0" smtClean="0">
                    <a:solidFill>
                      <a:srgbClr val="FFFF00"/>
                    </a:solidFill>
                    <a:latin typeface="+mj-lt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0" i="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000" b="0" i="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000" b="0" i="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0" i="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huyền</a:t>
                </a:r>
                <a:r>
                  <a:rPr lang="en-US" sz="2000" b="0" i="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. </a:t>
                </a:r>
                <a:r>
                  <a:rPr lang="en-US" sz="2000" dirty="0" err="1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</a:t>
                </a:r>
                <a:r>
                  <a:rPr lang="en-US" sz="2000" b="0" i="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óc</a:t>
                </a:r>
                <a:r>
                  <a:rPr lang="en-US" sz="2000" b="0" i="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0" i="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nhọn</a:t>
                </a:r>
                <a:r>
                  <a:rPr lang="en-US" sz="2000" b="0" i="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sz="2000" dirty="0">
                  <a:solidFill>
                    <a:srgbClr val="FF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94" y="4512510"/>
                <a:ext cx="3528811" cy="707886"/>
              </a:xfrm>
              <a:prstGeom prst="rect">
                <a:avLst/>
              </a:prstGeom>
              <a:blipFill rotWithShape="0">
                <a:blip r:embed="rId19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317341" y="3743947"/>
                <a:ext cx="23568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NP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EF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341" y="3743947"/>
                <a:ext cx="2356834" cy="7078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211641" y="4512510"/>
                <a:ext cx="2623290" cy="71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ΔMNP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ΔDEF</m:t>
                    </m:r>
                  </m:oMath>
                </a14:m>
                <a:r>
                  <a:rPr lang="en-US" sz="2000" b="0" i="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???</a:t>
                </a:r>
              </a:p>
              <a:p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641" y="4512510"/>
                <a:ext cx="2623290" cy="717825"/>
              </a:xfrm>
              <a:prstGeom prst="rect">
                <a:avLst/>
              </a:prstGeom>
              <a:blipFill rotWithShape="0">
                <a:blip r:embed="rId21"/>
                <a:stretch>
                  <a:fillRect t="-42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3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13" grpId="0"/>
      <p:bldP spid="28" grpId="0"/>
      <p:bldP spid="29" grpId="0"/>
      <p:bldP spid="30" grpId="0"/>
      <p:bldP spid="31" grpId="0"/>
      <p:bldP spid="20" grpId="0"/>
      <p:bldP spid="21" grpId="0"/>
      <p:bldP spid="22" grpId="0"/>
      <p:bldP spid="23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98035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Trường hợp bằng nhau về cạnh huyền và cạnh góc vuông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8" y="1186068"/>
            <a:ext cx="2637236" cy="20483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1153076"/>
                  </p:ext>
                </p:extLst>
              </p:nvPr>
            </p:nvGraphicFramePr>
            <p:xfrm>
              <a:off x="172278" y="3298174"/>
              <a:ext cx="2854358" cy="1402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8758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3156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/>
                            <a:t>GT</a:t>
                          </a:r>
                          <a:endParaRPr lang="vi-VN" sz="2000" i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ΔMNP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000" b="0" i="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ΔDEF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sz="2000" b="0" i="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NP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EF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MN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DE</m:t>
                                </m:r>
                              </m:oMath>
                            </m:oMathPara>
                          </a14:m>
                          <a:endParaRPr lang="vi-VN" sz="2000" b="0" i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solidFill>
                                <a:schemeClr val="bg1"/>
                              </a:solidFill>
                            </a:rPr>
                            <a:t>KL</a:t>
                          </a:r>
                          <a:endParaRPr lang="vi-VN" sz="2000" b="1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ΔMNP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ΔDEF</m:t>
                                </m:r>
                              </m:oMath>
                            </m:oMathPara>
                          </a14:m>
                          <a:endParaRPr lang="vi-VN" sz="200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1153076"/>
                  </p:ext>
                </p:extLst>
              </p:nvPr>
            </p:nvGraphicFramePr>
            <p:xfrm>
              <a:off x="172278" y="3298174"/>
              <a:ext cx="2854358" cy="1402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875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3156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005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/>
                            <a:t>GT</a:t>
                          </a:r>
                          <a:endParaRPr lang="vi-VN" sz="2000" i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3421" r="-263" b="-493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solidFill>
                                <a:schemeClr val="bg1"/>
                              </a:solidFill>
                            </a:rPr>
                            <a:t>KL</a:t>
                          </a:r>
                          <a:endParaRPr lang="vi-VN" sz="2000" b="1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3421" t="-255385" r="-263" b="-261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3251127" y="1120376"/>
            <a:ext cx="45719" cy="54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2" name="Rectangle 11"/>
          <p:cNvSpPr/>
          <p:nvPr/>
        </p:nvSpPr>
        <p:spPr>
          <a:xfrm>
            <a:off x="8191311" y="1014501"/>
            <a:ext cx="45719" cy="54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6402" y="593460"/>
            <a:ext cx="4351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Trường hợp 4: </a:t>
            </a:r>
            <a:r>
              <a:rPr lang="en-US" sz="24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(sgk-tr135)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6072" y="1056678"/>
            <a:ext cx="263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vi-VN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6072" y="1591780"/>
                <a:ext cx="21523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ΔMNP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ΔDEF</m:t>
                      </m:r>
                    </m:oMath>
                  </m:oMathPara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072" y="1591780"/>
                <a:ext cx="2152357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88743" y="2878893"/>
                <a:ext cx="21523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MP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DF</m:t>
                      </m:r>
                    </m:oMath>
                  </m:oMathPara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743" y="2878893"/>
                <a:ext cx="2152357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Down Arrow 32"/>
          <p:cNvSpPr/>
          <p:nvPr/>
        </p:nvSpPr>
        <p:spPr>
          <a:xfrm rot="10800000" flipH="1">
            <a:off x="10135314" y="1938181"/>
            <a:ext cx="218974" cy="47138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TextBox 33"/>
          <p:cNvSpPr txBox="1"/>
          <p:nvPr/>
        </p:nvSpPr>
        <p:spPr>
          <a:xfrm>
            <a:off x="4692273" y="1043704"/>
            <a:ext cx="263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</a:t>
            </a:r>
            <a:endParaRPr lang="vi-VN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69375" y="1551175"/>
                <a:ext cx="5319368" cy="1986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ΔMNP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vuông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N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đị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l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ý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Pytago</m:t>
                          </m:r>
                        </m:e>
                      </m:d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000" b="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p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p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N</m:t>
                        </m:r>
                      </m:e>
                      <m:sup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b="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0" dirty="0" smtClean="0">
                    <a:solidFill>
                      <a:srgbClr val="FFFF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</a:p>
              <a:p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ΔDEF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vuông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D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F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D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E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E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F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đị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nh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ý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Pytago</m:t>
                          </m:r>
                        </m:e>
                      </m:d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p>
                        <m: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p>
                        <m: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</m:e>
                      <m:sup>
                        <m: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(2)</a:t>
                </a:r>
                <a:endParaRPr lang="en-US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375" y="1551175"/>
                <a:ext cx="5319368" cy="1986057"/>
              </a:xfrm>
              <a:prstGeom prst="rect">
                <a:avLst/>
              </a:prstGeom>
              <a:blipFill rotWithShape="0">
                <a:blip r:embed="rId7"/>
                <a:stretch>
                  <a:fillRect l="-1261" t="-1227" b="-24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89916" y="3499610"/>
                <a:ext cx="3887275" cy="71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(3)</a:t>
                </a:r>
                <a:endParaRPr lang="en-US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ED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NP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EF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916" y="3499610"/>
                <a:ext cx="3887275" cy="717825"/>
              </a:xfrm>
              <a:prstGeom prst="rect">
                <a:avLst/>
              </a:prstGeom>
              <a:blipFill rotWithShape="0">
                <a:blip r:embed="rId8"/>
                <a:stretch>
                  <a:fillRect l="-1727" t="-3390" b="-135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966" y="4217435"/>
                <a:ext cx="38872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(1), (2)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(3)</a:t>
                </a:r>
              </a:p>
              <a:p>
                <a:r>
                  <a:rPr lang="en-US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MP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p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MP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DF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966" y="4217435"/>
                <a:ext cx="3887275" cy="707886"/>
              </a:xfrm>
              <a:prstGeom prst="rect">
                <a:avLst/>
              </a:prstGeom>
              <a:blipFill rotWithShape="0">
                <a:blip r:embed="rId9"/>
                <a:stretch>
                  <a:fillRect l="-1567" t="-4310" b="-155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46040" y="4897638"/>
                <a:ext cx="3446229" cy="1998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ΔMNP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ΔDEF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b="0" i="1" noProof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MN</m:t>
                              </m:r>
                              <m: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ED</m:t>
                              </m:r>
                              <m: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gt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NP</m:t>
                              </m:r>
                              <m: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EF</m:t>
                              </m:r>
                              <m: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gt</m:t>
                                  </m: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MP</m:t>
                              </m:r>
                              <m: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DF</m:t>
                              </m:r>
                              <m:r>
                                <a:rPr lang="en-US" sz="2000" b="0" i="0" noProof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0" i="1" noProof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noProof="1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cmt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b="0" noProof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ΔMNP</m:t>
                      </m:r>
                      <m:r>
                        <a:rPr lang="en-US" sz="2000" b="0" i="0" noProof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noProof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ΔDEF</m:t>
                      </m:r>
                      <m:r>
                        <a:rPr lang="en-US" sz="2000" b="0" i="0" noProof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noProof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noProof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noProof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000" b="0" noProof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noProof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040" y="4897638"/>
                <a:ext cx="3446229" cy="1998239"/>
              </a:xfrm>
              <a:prstGeom prst="rect">
                <a:avLst/>
              </a:prstGeom>
              <a:blipFill rotWithShape="0">
                <a:blip r:embed="rId10"/>
                <a:stretch>
                  <a:fillRect l="-1947" t="-122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070768"/>
              </p:ext>
            </p:extLst>
          </p:nvPr>
        </p:nvGraphicFramePr>
        <p:xfrm>
          <a:off x="1646656" y="3243907"/>
          <a:ext cx="825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8" name="Equation" r:id="rId11" imgW="825480" imgH="368280" progId="Equation.DSMT4">
                  <p:embed/>
                </p:oleObj>
              </mc:Choice>
              <mc:Fallback>
                <p:oleObj name="Equation" r:id="rId11" imgW="8254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46656" y="3243907"/>
                        <a:ext cx="825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829964"/>
              </p:ext>
            </p:extLst>
          </p:nvPr>
        </p:nvGraphicFramePr>
        <p:xfrm>
          <a:off x="1646655" y="3572701"/>
          <a:ext cx="774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9" name="Equation" r:id="rId13" imgW="774360" imgH="355320" progId="Equation.DSMT4">
                  <p:embed/>
                </p:oleObj>
              </mc:Choice>
              <mc:Fallback>
                <p:oleObj name="Equation" r:id="rId13" imgW="7743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46655" y="3572701"/>
                        <a:ext cx="7747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724363" y="2409564"/>
            <a:ext cx="2819244" cy="88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Down Arrow 6"/>
          <p:cNvSpPr/>
          <p:nvPr/>
        </p:nvSpPr>
        <p:spPr>
          <a:xfrm flipV="1">
            <a:off x="8855711" y="2502329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10770" y="2880440"/>
                <a:ext cx="19145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MN</m:t>
                      </m:r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DE</m:t>
                      </m:r>
                    </m:oMath>
                  </m:oMathPara>
                </a14:m>
                <a:endParaRPr lang="vi-VN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vi-VN" sz="2000" b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(gt)</a:t>
                </a:r>
                <a:endParaRPr lang="vi-VN" sz="20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770" y="2880440"/>
                <a:ext cx="1914514" cy="707886"/>
              </a:xfrm>
              <a:prstGeom prst="rect">
                <a:avLst/>
              </a:prstGeom>
              <a:blipFill rotWithShape="0">
                <a:blip r:embed="rId15"/>
                <a:stretch>
                  <a:fillRect b="-155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Down Arrow 31"/>
          <p:cNvSpPr/>
          <p:nvPr/>
        </p:nvSpPr>
        <p:spPr>
          <a:xfrm flipV="1">
            <a:off x="10135314" y="2519575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452155" y="2883828"/>
                <a:ext cx="1914514" cy="71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NP</m:t>
                      </m:r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EF</m:t>
                      </m:r>
                    </m:oMath>
                  </m:oMathPara>
                </a14:m>
                <a:endParaRPr lang="vi-VN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vi-VN" sz="2000" b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(gt)</a:t>
                </a:r>
                <a:endParaRPr lang="vi-VN" sz="20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155" y="2883828"/>
                <a:ext cx="1914514" cy="717825"/>
              </a:xfrm>
              <a:prstGeom prst="rect">
                <a:avLst/>
              </a:prstGeom>
              <a:blipFill rotWithShape="0">
                <a:blip r:embed="rId16"/>
                <a:stretch>
                  <a:fillRect b="-135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Down Arrow 36"/>
          <p:cNvSpPr/>
          <p:nvPr/>
        </p:nvSpPr>
        <p:spPr>
          <a:xfrm flipV="1">
            <a:off x="11333178" y="2541740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249065" y="3721781"/>
                <a:ext cx="21523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MP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DF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065" y="3721781"/>
                <a:ext cx="2152357" cy="4001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Down Arrow 38"/>
          <p:cNvSpPr/>
          <p:nvPr/>
        </p:nvSpPr>
        <p:spPr>
          <a:xfrm flipV="1">
            <a:off x="10145672" y="3316667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628700" y="4564669"/>
                <a:ext cx="3272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NP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MN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EF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ED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8700" y="4564669"/>
                <a:ext cx="3272442" cy="40011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Down Arrow 40"/>
          <p:cNvSpPr/>
          <p:nvPr/>
        </p:nvSpPr>
        <p:spPr>
          <a:xfrm flipV="1">
            <a:off x="10181503" y="4105251"/>
            <a:ext cx="224632" cy="35503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608580" y="5008546"/>
                <a:ext cx="3272442" cy="410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ì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NP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EF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à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MN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ED</m:t>
                          </m: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580" y="5008546"/>
                <a:ext cx="3272442" cy="41004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66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3" grpId="0" animBg="1"/>
      <p:bldP spid="35" grpId="0"/>
      <p:bldP spid="22" grpId="0"/>
      <p:bldP spid="23" grpId="0"/>
      <p:bldP spid="26" grpId="0"/>
      <p:bldP spid="5" grpId="0" animBg="1"/>
      <p:bldP spid="7" grpId="0" animBg="1"/>
      <p:bldP spid="29" grpId="0"/>
      <p:bldP spid="32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98148" y="1523565"/>
            <a:ext cx="54529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hợp 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Nếu </a:t>
            </a:r>
            <a:r>
              <a:rPr lang="en-US" sz="2000" noProof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 huyền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và </a:t>
            </a:r>
            <a:r>
              <a:rPr lang="en-US" sz="2000" noProof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cạnh góc vuông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của tam giác vuông này bằng </a:t>
            </a:r>
            <a:r>
              <a:rPr lang="en-US" sz="2000" noProof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 huyền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và </a:t>
            </a:r>
            <a:r>
              <a:rPr lang="en-US" sz="2000" noProof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cạnh góc vuông </a:t>
            </a:r>
            <a:r>
              <a:rPr lang="en-US" sz="20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tam giác vuông kia thì hai tam giác vuông đó bằng nhau.</a:t>
            </a:r>
            <a:endParaRPr lang="en-US" sz="20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11468" y="1915320"/>
                <a:ext cx="381296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ΔMNP</m:t>
                      </m:r>
                      <m:r>
                        <a:rPr lang="en-US" sz="200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ΔDEF</m:t>
                      </m:r>
                      <m:r>
                        <a:rPr lang="en-US" sz="2000" noProof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0" i="0" noProof="1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huy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ề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vu</m:t>
                          </m:r>
                          <m: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ô</m:t>
                          </m:r>
                          <m:r>
                            <m:rPr>
                              <m:sty m:val="p"/>
                            </m:rPr>
                            <a:rPr lang="en-US" sz="2000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en-US" sz="2000" noProof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468" y="1915320"/>
                <a:ext cx="3812967" cy="707886"/>
              </a:xfrm>
              <a:prstGeom prst="rect">
                <a:avLst/>
              </a:prstGeom>
              <a:blipFill rotWithShape="0">
                <a:blip r:embed="rId2"/>
                <a:stretch>
                  <a:fillRect b="-94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6402" y="593460"/>
            <a:ext cx="4351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Trường hợp 4: </a:t>
            </a:r>
            <a:r>
              <a:rPr lang="en-US" sz="24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(sgk-tr135)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752475" y="1697660"/>
            <a:ext cx="768350" cy="100488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734254" y="1728374"/>
            <a:ext cx="12700" cy="995362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131152" y="1701664"/>
            <a:ext cx="769938" cy="100488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2104886" y="1739831"/>
            <a:ext cx="11113" cy="995362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2035036" y="2219256"/>
            <a:ext cx="150813" cy="50800"/>
            <a:chOff x="3895" y="3071"/>
            <a:chExt cx="95" cy="32"/>
          </a:xfrm>
        </p:grpSpPr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3895" y="3071"/>
              <a:ext cx="95" cy="1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3895" y="3102"/>
              <a:ext cx="95" cy="1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65992" y="2198274"/>
            <a:ext cx="149225" cy="50800"/>
            <a:chOff x="3019" y="3059"/>
            <a:chExt cx="94" cy="32"/>
          </a:xfrm>
        </p:grpSpPr>
        <p:sp>
          <p:nvSpPr>
            <p:cNvPr id="47" name="Line 16"/>
            <p:cNvSpPr>
              <a:spLocks noChangeShapeType="1"/>
            </p:cNvSpPr>
            <p:nvPr/>
          </p:nvSpPr>
          <p:spPr bwMode="auto">
            <a:xfrm>
              <a:off x="3019" y="3059"/>
              <a:ext cx="94" cy="1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>
              <a:off x="3019" y="3090"/>
              <a:ext cx="94" cy="1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2439127" y="2135051"/>
            <a:ext cx="119063" cy="9048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1065213" y="2138985"/>
            <a:ext cx="119063" cy="9048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2" name="AutoShape 47"/>
          <p:cNvSpPr>
            <a:spLocks noChangeAspect="1" noChangeArrowheads="1" noTextEdit="1"/>
          </p:cNvSpPr>
          <p:nvPr/>
        </p:nvSpPr>
        <p:spPr bwMode="auto">
          <a:xfrm>
            <a:off x="385763" y="1285875"/>
            <a:ext cx="2832100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3" name="Freeform 49"/>
          <p:cNvSpPr>
            <a:spLocks/>
          </p:cNvSpPr>
          <p:nvPr/>
        </p:nvSpPr>
        <p:spPr bwMode="auto">
          <a:xfrm>
            <a:off x="2112963" y="2560638"/>
            <a:ext cx="134938" cy="134938"/>
          </a:xfrm>
          <a:custGeom>
            <a:avLst/>
            <a:gdLst>
              <a:gd name="T0" fmla="*/ 0 w 85"/>
              <a:gd name="T1" fmla="*/ 0 h 85"/>
              <a:gd name="T2" fmla="*/ 85 w 85"/>
              <a:gd name="T3" fmla="*/ 1 h 85"/>
              <a:gd name="T4" fmla="*/ 84 w 85"/>
              <a:gd name="T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85">
                <a:moveTo>
                  <a:pt x="0" y="0"/>
                </a:moveTo>
                <a:lnTo>
                  <a:pt x="85" y="1"/>
                </a:lnTo>
                <a:lnTo>
                  <a:pt x="84" y="85"/>
                </a:lnTo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4" name="Freeform 50"/>
          <p:cNvSpPr>
            <a:spLocks/>
          </p:cNvSpPr>
          <p:nvPr/>
        </p:nvSpPr>
        <p:spPr bwMode="auto">
          <a:xfrm>
            <a:off x="720726" y="2551113"/>
            <a:ext cx="134938" cy="134938"/>
          </a:xfrm>
          <a:custGeom>
            <a:avLst/>
            <a:gdLst>
              <a:gd name="T0" fmla="*/ 0 w 85"/>
              <a:gd name="T1" fmla="*/ 0 h 85"/>
              <a:gd name="T2" fmla="*/ 85 w 85"/>
              <a:gd name="T3" fmla="*/ 1 h 85"/>
              <a:gd name="T4" fmla="*/ 84 w 85"/>
              <a:gd name="T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85">
                <a:moveTo>
                  <a:pt x="0" y="0"/>
                </a:moveTo>
                <a:lnTo>
                  <a:pt x="85" y="1"/>
                </a:lnTo>
                <a:lnTo>
                  <a:pt x="84" y="85"/>
                </a:lnTo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719138" y="2684463"/>
            <a:ext cx="782638" cy="95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731838" y="1689100"/>
            <a:ext cx="769938" cy="10048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H="1">
            <a:off x="719138" y="1689100"/>
            <a:ext cx="12700" cy="9953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>
            <a:off x="2111376" y="2693988"/>
            <a:ext cx="782638" cy="9525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9" name="Line 55"/>
          <p:cNvSpPr>
            <a:spLocks noChangeShapeType="1"/>
          </p:cNvSpPr>
          <p:nvPr/>
        </p:nvSpPr>
        <p:spPr bwMode="auto">
          <a:xfrm>
            <a:off x="2124076" y="1698625"/>
            <a:ext cx="769938" cy="10048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0" name="Line 56"/>
          <p:cNvSpPr>
            <a:spLocks noChangeShapeType="1"/>
          </p:cNvSpPr>
          <p:nvPr/>
        </p:nvSpPr>
        <p:spPr bwMode="auto">
          <a:xfrm flipH="1">
            <a:off x="2111376" y="1698625"/>
            <a:ext cx="12700" cy="995363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61" name="Group 59"/>
          <p:cNvGrpSpPr>
            <a:grpSpLocks/>
          </p:cNvGrpSpPr>
          <p:nvPr/>
        </p:nvGrpSpPr>
        <p:grpSpPr bwMode="auto">
          <a:xfrm>
            <a:off x="2043113" y="2178050"/>
            <a:ext cx="150813" cy="50800"/>
            <a:chOff x="1287" y="1372"/>
            <a:chExt cx="95" cy="32"/>
          </a:xfrm>
        </p:grpSpPr>
        <p:sp>
          <p:nvSpPr>
            <p:cNvPr id="92" name="Line 57"/>
            <p:cNvSpPr>
              <a:spLocks noChangeShapeType="1"/>
            </p:cNvSpPr>
            <p:nvPr/>
          </p:nvSpPr>
          <p:spPr bwMode="auto">
            <a:xfrm>
              <a:off x="1287" y="1372"/>
              <a:ext cx="95" cy="1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3" name="Line 58"/>
            <p:cNvSpPr>
              <a:spLocks noChangeShapeType="1"/>
            </p:cNvSpPr>
            <p:nvPr/>
          </p:nvSpPr>
          <p:spPr bwMode="auto">
            <a:xfrm>
              <a:off x="1287" y="1403"/>
              <a:ext cx="94" cy="1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grpSp>
        <p:nvGrpSpPr>
          <p:cNvPr id="62" name="Group 62"/>
          <p:cNvGrpSpPr>
            <a:grpSpLocks/>
          </p:cNvGrpSpPr>
          <p:nvPr/>
        </p:nvGrpSpPr>
        <p:grpSpPr bwMode="auto">
          <a:xfrm>
            <a:off x="650876" y="2159000"/>
            <a:ext cx="150813" cy="50800"/>
            <a:chOff x="410" y="1360"/>
            <a:chExt cx="95" cy="32"/>
          </a:xfrm>
        </p:grpSpPr>
        <p:sp>
          <p:nvSpPr>
            <p:cNvPr id="90" name="Line 60"/>
            <p:cNvSpPr>
              <a:spLocks noChangeShapeType="1"/>
            </p:cNvSpPr>
            <p:nvPr/>
          </p:nvSpPr>
          <p:spPr bwMode="auto">
            <a:xfrm>
              <a:off x="410" y="1360"/>
              <a:ext cx="95" cy="1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1" name="Line 61"/>
            <p:cNvSpPr>
              <a:spLocks noChangeShapeType="1"/>
            </p:cNvSpPr>
            <p:nvPr/>
          </p:nvSpPr>
          <p:spPr bwMode="auto">
            <a:xfrm>
              <a:off x="410" y="1391"/>
              <a:ext cx="94" cy="1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63" name="Line 63"/>
          <p:cNvSpPr>
            <a:spLocks noChangeShapeType="1"/>
          </p:cNvSpPr>
          <p:nvPr/>
        </p:nvSpPr>
        <p:spPr bwMode="auto">
          <a:xfrm flipV="1">
            <a:off x="2430463" y="2132013"/>
            <a:ext cx="119063" cy="904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1044576" y="2130425"/>
            <a:ext cx="119063" cy="90488"/>
          </a:xfrm>
          <a:prstGeom prst="line">
            <a:avLst/>
          </a:pr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1444626" y="3114675"/>
            <a:ext cx="7207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7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6" name="Group 69"/>
          <p:cNvGrpSpPr>
            <a:grpSpLocks/>
          </p:cNvGrpSpPr>
          <p:nvPr/>
        </p:nvGrpSpPr>
        <p:grpSpPr bwMode="auto">
          <a:xfrm>
            <a:off x="482601" y="2665413"/>
            <a:ext cx="296863" cy="354013"/>
            <a:chOff x="304" y="1679"/>
            <a:chExt cx="187" cy="223"/>
          </a:xfrm>
        </p:grpSpPr>
        <p:sp>
          <p:nvSpPr>
            <p:cNvPr id="87" name="Oval 66"/>
            <p:cNvSpPr>
              <a:spLocks noChangeArrowheads="1"/>
            </p:cNvSpPr>
            <p:nvPr/>
          </p:nvSpPr>
          <p:spPr bwMode="auto">
            <a:xfrm>
              <a:off x="441" y="1679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8" name="Oval 67"/>
            <p:cNvSpPr>
              <a:spLocks noChangeArrowheads="1"/>
            </p:cNvSpPr>
            <p:nvPr/>
          </p:nvSpPr>
          <p:spPr bwMode="auto">
            <a:xfrm>
              <a:off x="441" y="167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9" name="Rectangle 68"/>
            <p:cNvSpPr>
              <a:spLocks noChangeArrowheads="1"/>
            </p:cNvSpPr>
            <p:nvPr/>
          </p:nvSpPr>
          <p:spPr bwMode="auto">
            <a:xfrm>
              <a:off x="304" y="1710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7" name="Group 73"/>
          <p:cNvGrpSpPr>
            <a:grpSpLocks/>
          </p:cNvGrpSpPr>
          <p:nvPr/>
        </p:nvGrpSpPr>
        <p:grpSpPr bwMode="auto">
          <a:xfrm>
            <a:off x="1463676" y="2674938"/>
            <a:ext cx="234950" cy="333375"/>
            <a:chOff x="922" y="1685"/>
            <a:chExt cx="148" cy="210"/>
          </a:xfrm>
        </p:grpSpPr>
        <p:sp>
          <p:nvSpPr>
            <p:cNvPr id="84" name="Oval 70"/>
            <p:cNvSpPr>
              <a:spLocks noChangeArrowheads="1"/>
            </p:cNvSpPr>
            <p:nvPr/>
          </p:nvSpPr>
          <p:spPr bwMode="auto">
            <a:xfrm>
              <a:off x="934" y="1685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5" name="Oval 71"/>
            <p:cNvSpPr>
              <a:spLocks noChangeArrowheads="1"/>
            </p:cNvSpPr>
            <p:nvPr/>
          </p:nvSpPr>
          <p:spPr bwMode="auto">
            <a:xfrm>
              <a:off x="934" y="1685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6" name="Rectangle 72"/>
            <p:cNvSpPr>
              <a:spLocks noChangeArrowheads="1"/>
            </p:cNvSpPr>
            <p:nvPr/>
          </p:nvSpPr>
          <p:spPr bwMode="auto">
            <a:xfrm>
              <a:off x="922" y="1703"/>
              <a:ext cx="1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P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8" name="Group 77"/>
          <p:cNvGrpSpPr>
            <a:grpSpLocks/>
          </p:cNvGrpSpPr>
          <p:nvPr/>
        </p:nvGrpSpPr>
        <p:grpSpPr bwMode="auto">
          <a:xfrm>
            <a:off x="2874963" y="2684463"/>
            <a:ext cx="314325" cy="352425"/>
            <a:chOff x="1811" y="1691"/>
            <a:chExt cx="198" cy="222"/>
          </a:xfrm>
        </p:grpSpPr>
        <p:sp>
          <p:nvSpPr>
            <p:cNvPr id="81" name="Oval 74"/>
            <p:cNvSpPr>
              <a:spLocks noChangeArrowheads="1"/>
            </p:cNvSpPr>
            <p:nvPr/>
          </p:nvSpPr>
          <p:spPr bwMode="auto">
            <a:xfrm>
              <a:off x="1811" y="1691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2" name="Oval 75"/>
            <p:cNvSpPr>
              <a:spLocks noChangeArrowheads="1"/>
            </p:cNvSpPr>
            <p:nvPr/>
          </p:nvSpPr>
          <p:spPr bwMode="auto">
            <a:xfrm>
              <a:off x="1811" y="169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3" name="Rectangle 76"/>
            <p:cNvSpPr>
              <a:spLocks noChangeArrowheads="1"/>
            </p:cNvSpPr>
            <p:nvPr/>
          </p:nvSpPr>
          <p:spPr bwMode="auto">
            <a:xfrm>
              <a:off x="1853" y="1721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1939926" y="2674938"/>
            <a:ext cx="258763" cy="333375"/>
            <a:chOff x="1222" y="1685"/>
            <a:chExt cx="163" cy="210"/>
          </a:xfrm>
        </p:grpSpPr>
        <p:sp>
          <p:nvSpPr>
            <p:cNvPr id="78" name="Oval 78"/>
            <p:cNvSpPr>
              <a:spLocks noChangeArrowheads="1"/>
            </p:cNvSpPr>
            <p:nvPr/>
          </p:nvSpPr>
          <p:spPr bwMode="auto">
            <a:xfrm>
              <a:off x="1318" y="1685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9" name="Oval 79"/>
            <p:cNvSpPr>
              <a:spLocks noChangeArrowheads="1"/>
            </p:cNvSpPr>
            <p:nvPr/>
          </p:nvSpPr>
          <p:spPr bwMode="auto">
            <a:xfrm>
              <a:off x="1318" y="1685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1222" y="1703"/>
              <a:ext cx="1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0" name="Group 85"/>
          <p:cNvGrpSpPr>
            <a:grpSpLocks/>
          </p:cNvGrpSpPr>
          <p:nvPr/>
        </p:nvGrpSpPr>
        <p:grpSpPr bwMode="auto">
          <a:xfrm>
            <a:off x="585788" y="1381125"/>
            <a:ext cx="258763" cy="327025"/>
            <a:chOff x="369" y="870"/>
            <a:chExt cx="163" cy="206"/>
          </a:xfrm>
        </p:grpSpPr>
        <p:sp>
          <p:nvSpPr>
            <p:cNvPr id="75" name="Oval 82"/>
            <p:cNvSpPr>
              <a:spLocks noChangeArrowheads="1"/>
            </p:cNvSpPr>
            <p:nvPr/>
          </p:nvSpPr>
          <p:spPr bwMode="auto">
            <a:xfrm>
              <a:off x="449" y="1052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6" name="Oval 83"/>
            <p:cNvSpPr>
              <a:spLocks noChangeArrowheads="1"/>
            </p:cNvSpPr>
            <p:nvPr/>
          </p:nvSpPr>
          <p:spPr bwMode="auto">
            <a:xfrm>
              <a:off x="449" y="1052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7" name="Rectangle 84"/>
            <p:cNvSpPr>
              <a:spLocks noChangeArrowheads="1"/>
            </p:cNvSpPr>
            <p:nvPr/>
          </p:nvSpPr>
          <p:spPr bwMode="auto">
            <a:xfrm>
              <a:off x="369" y="870"/>
              <a:ext cx="1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N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1" name="Group 89"/>
          <p:cNvGrpSpPr>
            <a:grpSpLocks/>
          </p:cNvGrpSpPr>
          <p:nvPr/>
        </p:nvGrpSpPr>
        <p:grpSpPr bwMode="auto">
          <a:xfrm>
            <a:off x="1978026" y="1390650"/>
            <a:ext cx="247650" cy="327025"/>
            <a:chOff x="1246" y="876"/>
            <a:chExt cx="156" cy="206"/>
          </a:xfrm>
        </p:grpSpPr>
        <p:sp>
          <p:nvSpPr>
            <p:cNvPr id="72" name="Oval 86"/>
            <p:cNvSpPr>
              <a:spLocks noChangeArrowheads="1"/>
            </p:cNvSpPr>
            <p:nvPr/>
          </p:nvSpPr>
          <p:spPr bwMode="auto">
            <a:xfrm>
              <a:off x="1326" y="1058"/>
              <a:ext cx="24" cy="24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3" name="Oval 87"/>
            <p:cNvSpPr>
              <a:spLocks noChangeArrowheads="1"/>
            </p:cNvSpPr>
            <p:nvPr/>
          </p:nvSpPr>
          <p:spPr bwMode="auto">
            <a:xfrm>
              <a:off x="1326" y="1058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4" name="Rectangle 88"/>
            <p:cNvSpPr>
              <a:spLocks noChangeArrowheads="1"/>
            </p:cNvSpPr>
            <p:nvPr/>
          </p:nvSpPr>
          <p:spPr bwMode="auto">
            <a:xfrm>
              <a:off x="1246" y="876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8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72278" y="101017"/>
            <a:ext cx="98035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Trường hợp bằng nhau về cạnh huyền và cạnh góc vuông</a:t>
            </a:r>
          </a:p>
        </p:txBody>
      </p:sp>
    </p:spTree>
    <p:extLst>
      <p:ext uri="{BB962C8B-B14F-4D97-AF65-F5344CB8AC3E}">
        <p14:creationId xmlns:p14="http://schemas.microsoft.com/office/powerpoint/2010/main" val="275663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5" grpId="0" animBg="1"/>
      <p:bldP spid="16" grpId="0" animBg="1"/>
      <p:bldP spid="20" grpId="0" animBg="1"/>
      <p:bldP spid="21" grpId="0" animBg="1"/>
      <p:bldP spid="56" grpId="0" animBg="1"/>
      <p:bldP spid="57" grpId="0" animBg="1"/>
      <p:bldP spid="59" grpId="0" animBg="1"/>
      <p:bldP spid="60" grpId="0" animBg="1"/>
      <p:bldP spid="63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118865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 </a:t>
            </a:r>
            <a:r>
              <a:rPr lang="en-US" sz="26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mỗi hình sau, hình nào có các cặp tam giác vuông bằng nhau? Vì sao?</a:t>
            </a:r>
            <a:endParaRPr lang="en-US" sz="2600" noProof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34" y="703936"/>
            <a:ext cx="1992365" cy="2178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946" y="593460"/>
            <a:ext cx="2014443" cy="22045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35" y="782931"/>
            <a:ext cx="2211875" cy="20465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5188" y="782931"/>
            <a:ext cx="2830774" cy="21986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31749" y="2829447"/>
            <a:ext cx="45719" cy="37925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8" name="Rectangle 17"/>
          <p:cNvSpPr/>
          <p:nvPr/>
        </p:nvSpPr>
        <p:spPr>
          <a:xfrm>
            <a:off x="5929184" y="2829446"/>
            <a:ext cx="50370" cy="3792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 18"/>
          <p:cNvSpPr/>
          <p:nvPr/>
        </p:nvSpPr>
        <p:spPr>
          <a:xfrm flipH="1">
            <a:off x="8921482" y="2829446"/>
            <a:ext cx="45719" cy="3792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799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ΔHAB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ΔHAC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9" y="2882829"/>
                <a:ext cx="2709392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224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10004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ΔKDE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ΔKDF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004" y="2882829"/>
                <a:ext cx="2709392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247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94103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ΔOMI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ΔONI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103" y="2882829"/>
                <a:ext cx="2709392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247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206570" y="2882829"/>
                <a:ext cx="2709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ΔMNP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ΔDEF</m:t>
                    </m:r>
                  </m:oMath>
                </a14:m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570" y="2882829"/>
                <a:ext cx="2709392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2247"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4357" y="3336321"/>
                <a:ext cx="2356834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AHB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AHC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57" y="3336321"/>
                <a:ext cx="2356834" cy="410433"/>
              </a:xfrm>
              <a:prstGeom prst="rect">
                <a:avLst/>
              </a:prstGeom>
              <a:blipFill rotWithShape="0">
                <a:blip r:embed="rId10"/>
                <a:stretch>
                  <a:fillRect t="-7353" r="-243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79803" y="3336321"/>
                <a:ext cx="2356834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DKE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DKF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803" y="3336321"/>
                <a:ext cx="2356834" cy="410433"/>
              </a:xfrm>
              <a:prstGeom prst="rect">
                <a:avLst/>
              </a:prstGeom>
              <a:blipFill rotWithShape="0">
                <a:blip r:embed="rId11"/>
                <a:stretch>
                  <a:fillRect t="-7353" r="-229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9262" y="3336320"/>
                <a:ext cx="2356834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OMI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ONI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262" y="3336320"/>
                <a:ext cx="2356834" cy="410433"/>
              </a:xfrm>
              <a:prstGeom prst="rect">
                <a:avLst/>
              </a:prstGeom>
              <a:blipFill rotWithShape="0">
                <a:blip r:embed="rId12"/>
                <a:stretch>
                  <a:fillRect t="-73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302587" y="3339000"/>
                <a:ext cx="2639705" cy="408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NMP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EDF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587" y="3339000"/>
                <a:ext cx="2639705" cy="408445"/>
              </a:xfrm>
              <a:prstGeom prst="rect">
                <a:avLst/>
              </a:prstGeom>
              <a:blipFill rotWithShape="0">
                <a:blip r:embed="rId13"/>
                <a:stretch>
                  <a:fillRect t="-74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529" y="3645590"/>
                <a:ext cx="23568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AH: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HC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9" y="3645590"/>
                <a:ext cx="2356834" cy="707886"/>
              </a:xfrm>
              <a:prstGeom prst="rect">
                <a:avLst/>
              </a:prstGeom>
              <a:blipFill rotWithShape="0">
                <a:blip r:embed="rId14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644967" y="4411347"/>
                <a:ext cx="35288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ΔHAC</m:t>
                      </m:r>
                    </m:oMath>
                  </m:oMathPara>
                </a14:m>
                <a:endParaRPr lang="en-US" sz="2000" b="0" i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44967" y="4411347"/>
                <a:ext cx="3528811" cy="707886"/>
              </a:xfrm>
              <a:prstGeom prst="rect">
                <a:avLst/>
              </a:prstGeom>
              <a:blipFill rotWithShape="0">
                <a:blip r:embed="rId15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18747" y="3746753"/>
                <a:ext cx="2356834" cy="744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DK </a:t>
                </a:r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KDE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KDF</m:t>
                          </m:r>
                        </m:e>
                      </m:acc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747" y="3746753"/>
                <a:ext cx="2356834" cy="744756"/>
              </a:xfrm>
              <a:prstGeom prst="rect">
                <a:avLst/>
              </a:prstGeom>
              <a:blipFill rotWithShape="0">
                <a:blip r:embed="rId16"/>
                <a:stretch>
                  <a:fillRect t="-4918" r="-396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34251" y="4512510"/>
                <a:ext cx="35288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ΔKDE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ΔKDF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000" b="0" i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</m:e>
                      </m:d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251" y="4512510"/>
                <a:ext cx="3528811" cy="707886"/>
              </a:xfrm>
              <a:prstGeom prst="rect">
                <a:avLst/>
              </a:prstGeom>
              <a:blipFill rotWithShape="0">
                <a:blip r:embed="rId17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26290" y="3746753"/>
                <a:ext cx="2356834" cy="744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OI: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chung</a:t>
                </a:r>
                <a:endPara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IOM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ION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290" y="3746753"/>
                <a:ext cx="2356834" cy="744756"/>
              </a:xfrm>
              <a:prstGeom prst="rect">
                <a:avLst/>
              </a:prstGeom>
              <a:blipFill rotWithShape="0">
                <a:blip r:embed="rId18"/>
                <a:stretch>
                  <a:fillRect t="-4918" r="-568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41794" y="4512510"/>
                <a:ext cx="3528811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ΔOMI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ΔONI</m:t>
                      </m:r>
                    </m:oMath>
                  </m:oMathPara>
                </a14:m>
                <a:endParaRPr lang="en-US" sz="2000" b="0" i="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b="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</a:t>
                </a:r>
                <a:r>
                  <a:rPr lang="en-US" b="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b="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b="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huyền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-góc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nhọ</a:t>
                </a:r>
                <a:r>
                  <a:rPr lang="en-US" b="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</a:t>
                </a:r>
                <a:r>
                  <a:rPr lang="en-US" b="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94" y="4512510"/>
                <a:ext cx="3528811" cy="677108"/>
              </a:xfrm>
              <a:prstGeom prst="rect">
                <a:avLst/>
              </a:prstGeom>
              <a:blipFill rotWithShape="0">
                <a:blip r:embed="rId19"/>
                <a:stretch>
                  <a:fillRect b="-1261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317341" y="3743947"/>
                <a:ext cx="23568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NP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EF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DE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341" y="3743947"/>
                <a:ext cx="2356834" cy="7078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211641" y="4512510"/>
                <a:ext cx="2623290" cy="71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ΔMNP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ΔDEF</m:t>
                    </m:r>
                  </m:oMath>
                </a14:m>
                <a:r>
                  <a:rPr lang="en-US" sz="2000" b="0" i="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???</a:t>
                </a:r>
              </a:p>
              <a:p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641" y="4512510"/>
                <a:ext cx="2623290" cy="717825"/>
              </a:xfrm>
              <a:prstGeom prst="rect">
                <a:avLst/>
              </a:prstGeom>
              <a:blipFill rotWithShape="0">
                <a:blip r:embed="rId21"/>
                <a:stretch>
                  <a:fillRect t="-42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483336" y="4522872"/>
                <a:ext cx="3602935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ΔMNP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ΔDEF</m:t>
                      </m:r>
                    </m:oMath>
                  </m:oMathPara>
                </a14:m>
                <a:endParaRPr lang="en-US" sz="2000" b="0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(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huyền-cạnh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góc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vuông</a:t>
                </a:r>
                <a:r>
                  <a:rPr lang="en-US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336" y="4522872"/>
                <a:ext cx="3602935" cy="677108"/>
              </a:xfrm>
              <a:prstGeom prst="rect">
                <a:avLst/>
              </a:prstGeom>
              <a:blipFill rotWithShape="0">
                <a:blip r:embed="rId22"/>
                <a:stretch>
                  <a:fillRect b="-1261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2278" y="101017"/>
                <a:ext cx="9265422" cy="1858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b="1" noProof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Luyện tập</a:t>
                </a:r>
              </a:p>
              <a:p>
                <a:r>
                  <a:rPr lang="en-US" sz="2200" b="1" noProof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Bài toán 1: </a:t>
                </a:r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 tam giác ABC cân tại A. Kẻ AH vuông góc với BC tại H. </a:t>
                </a:r>
              </a:p>
              <a:p>
                <a:pPr marL="514350" indent="-514350">
                  <a:buAutoNum type="alphaLcParenR"/>
                </a:pPr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Chứng minh rằng </a:t>
                </a:r>
                <a14:m>
                  <m:oMath xmlns:m="http://schemas.openxmlformats.org/officeDocument/2006/math"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Chứng minh rằng </a:t>
                </a:r>
                <a14:m>
                  <m:oMath xmlns:m="http://schemas.openxmlformats.org/officeDocument/2006/math"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en-US" sz="22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2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BAH</m:t>
                        </m:r>
                      </m:e>
                    </m:acc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200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CAH</m:t>
                        </m:r>
                      </m:e>
                    </m:acc>
                  </m:oMath>
                </a14:m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HK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HI</m:t>
                    </m:r>
                    <m:r>
                      <a:rPr lang="en-US" sz="2200" i="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tại I. Chứng minh rằng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ΔHKB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ΔHIC</m:t>
                    </m:r>
                  </m:oMath>
                </a14:m>
                <a:r>
                  <a:rPr lang="en-US" sz="2200" noProof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8" y="101017"/>
                <a:ext cx="9265422" cy="1858073"/>
              </a:xfrm>
              <a:prstGeom prst="rect">
                <a:avLst/>
              </a:prstGeom>
              <a:blipFill rotWithShape="0">
                <a:blip r:embed="rId2"/>
                <a:stretch>
                  <a:fillRect l="-1184" t="-3289" b="-59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3708" y="47494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23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708</Words>
  <Application>Microsoft Office PowerPoint</Application>
  <PresentationFormat>Widescreen</PresentationFormat>
  <Paragraphs>173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Microsoft account</cp:lastModifiedBy>
  <cp:revision>201</cp:revision>
  <dcterms:created xsi:type="dcterms:W3CDTF">2020-03-11T10:08:33Z</dcterms:created>
  <dcterms:modified xsi:type="dcterms:W3CDTF">2020-03-19T04:09:20Z</dcterms:modified>
</cp:coreProperties>
</file>